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11"/>
  </p:notesMasterIdLst>
  <p:handoutMasterIdLst>
    <p:handoutMasterId r:id="rId12"/>
  </p:handoutMasterIdLst>
  <p:sldIdLst>
    <p:sldId id="311" r:id="rId2"/>
    <p:sldId id="355" r:id="rId3"/>
    <p:sldId id="356" r:id="rId4"/>
    <p:sldId id="280" r:id="rId5"/>
    <p:sldId id="323" r:id="rId6"/>
    <p:sldId id="282" r:id="rId7"/>
    <p:sldId id="357" r:id="rId8"/>
    <p:sldId id="358" r:id="rId9"/>
    <p:sldId id="314" r:id="rId10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C4A9C-B647-48D8-900C-5AB9912C9236}" type="datetimeFigureOut">
              <a:rPr lang="en-US" smtClean="0"/>
              <a:pPr/>
              <a:t>20/08/2021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FC3E9-1763-4369-A6C6-7EB4406DEC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64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0B6A-F5F5-426E-A100-C06FFD12590E}" type="datetimeFigureOut">
              <a:rPr lang="en-US" smtClean="0"/>
              <a:pPr/>
              <a:t>20/08/2021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37814-1EA1-43C4-8248-875AF8FED5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704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784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3600" y="1981200"/>
            <a:ext cx="3784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248150"/>
            <a:ext cx="3784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3600" y="4248150"/>
            <a:ext cx="3784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931B7-0166-43DC-89B7-C84613E2CA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4388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248400"/>
            <a:ext cx="26670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206"/>
            <a:ext cx="2209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 l="35649" t="21733" b="28268"/>
          <a:stretch>
            <a:fillRect/>
          </a:stretch>
        </p:blipFill>
        <p:spPr bwMode="auto">
          <a:xfrm>
            <a:off x="7086600" y="6172200"/>
            <a:ext cx="16637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l="35649" t="21733" b="28268"/>
          <a:stretch>
            <a:fillRect/>
          </a:stretch>
        </p:blipFill>
        <p:spPr bwMode="auto">
          <a:xfrm>
            <a:off x="7086600" y="6172200"/>
            <a:ext cx="16637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792088"/>
          </a:xfrm>
        </p:spPr>
        <p:txBody>
          <a:bodyPr>
            <a:normAutofit/>
          </a:bodyPr>
          <a:lstStyle/>
          <a:p>
            <a:r>
              <a:rPr lang="en-GB" altLang="en-US" sz="2800" b="1" dirty="0" smtClean="0">
                <a:solidFill>
                  <a:srgbClr val="FF0000"/>
                </a:solidFill>
              </a:rPr>
              <a:t>      PATENT INFORMATION SEARCH STRATEGIES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219200"/>
            <a:ext cx="8153400" cy="4876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altLang="en-US" sz="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en-US" sz="2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altLang="en-US" sz="28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altLang="en-US" sz="2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GB" sz="8000" dirty="0">
                <a:solidFill>
                  <a:srgbClr val="7030A0"/>
                </a:solidFill>
              </a:rPr>
              <a:t> </a:t>
            </a:r>
            <a:r>
              <a:rPr lang="en-GB" sz="8000" b="1" dirty="0">
                <a:solidFill>
                  <a:srgbClr val="002060"/>
                </a:solidFill>
              </a:rPr>
              <a:t>LAUNCH OF MASENO TISC CENTRE AND IP TRAINING</a:t>
            </a:r>
          </a:p>
          <a:p>
            <a:pPr marL="0" indent="0" algn="ctr">
              <a:buNone/>
            </a:pPr>
            <a:endParaRPr lang="en-GB" altLang="en-US" sz="32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altLang="en-US" sz="8000" b="1" dirty="0">
                <a:solidFill>
                  <a:srgbClr val="002060"/>
                </a:solidFill>
              </a:rPr>
              <a:t>18</a:t>
            </a:r>
            <a:r>
              <a:rPr lang="en-GB" altLang="en-US" sz="8000" b="1" baseline="30000" dirty="0">
                <a:solidFill>
                  <a:srgbClr val="002060"/>
                </a:solidFill>
              </a:rPr>
              <a:t>TH</a:t>
            </a:r>
            <a:r>
              <a:rPr lang="en-GB" altLang="en-US" sz="8000" b="1" dirty="0">
                <a:solidFill>
                  <a:srgbClr val="002060"/>
                </a:solidFill>
              </a:rPr>
              <a:t> TO 20</a:t>
            </a:r>
            <a:r>
              <a:rPr lang="en-GB" altLang="en-US" sz="8000" b="1" baseline="30000" dirty="0">
                <a:solidFill>
                  <a:srgbClr val="002060"/>
                </a:solidFill>
              </a:rPr>
              <a:t>TH</a:t>
            </a:r>
            <a:r>
              <a:rPr lang="en-GB" altLang="en-US" sz="8000" b="1" dirty="0">
                <a:solidFill>
                  <a:srgbClr val="002060"/>
                </a:solidFill>
              </a:rPr>
              <a:t> AUGUST 2021</a:t>
            </a:r>
            <a:endParaRPr lang="en-US" altLang="en-US" sz="8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en-US" sz="1200" dirty="0"/>
              <a:t>                                            </a:t>
            </a:r>
          </a:p>
          <a:p>
            <a:pPr marL="0" indent="0">
              <a:buNone/>
            </a:pPr>
            <a:r>
              <a:rPr lang="en-US" altLang="en-US" sz="1200" dirty="0"/>
              <a:t>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altLang="en-US" sz="1200" dirty="0"/>
              <a:t>          </a:t>
            </a:r>
          </a:p>
          <a:p>
            <a:pPr marL="0" indent="0">
              <a:buNone/>
            </a:pPr>
            <a:endParaRPr lang="en-US" altLang="en-US" sz="1200" dirty="0"/>
          </a:p>
          <a:p>
            <a:pPr marL="0" indent="0" algn="ctr">
              <a:buNone/>
            </a:pPr>
            <a:endParaRPr lang="en-US" altLang="en-US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9600" dirty="0" smtClean="0">
                <a:solidFill>
                  <a:srgbClr val="7030A0"/>
                </a:solidFill>
              </a:rPr>
              <a:t>        </a:t>
            </a:r>
            <a:r>
              <a:rPr lang="en-US" altLang="en-US" sz="5100" dirty="0" smtClean="0"/>
              <a:t>                           </a:t>
            </a:r>
            <a:endParaRPr lang="en-US" altLang="en-US" sz="7000" dirty="0"/>
          </a:p>
          <a:p>
            <a:pPr marL="0" indent="0" algn="ctr">
              <a:buNone/>
            </a:pPr>
            <a:endParaRPr lang="en-US" altLang="en-US" sz="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en-US" sz="2800" dirty="0" smtClean="0"/>
              <a:t>                                            </a:t>
            </a:r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 smtClean="0"/>
              <a:t>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altLang="en-US" sz="8000" dirty="0" err="1" smtClean="0"/>
              <a:t>Cleophas</a:t>
            </a:r>
            <a:r>
              <a:rPr lang="en-US" altLang="en-US" sz="8000" dirty="0" smtClean="0"/>
              <a:t> </a:t>
            </a:r>
            <a:r>
              <a:rPr lang="en-US" altLang="en-US" sz="8000" dirty="0" err="1" smtClean="0"/>
              <a:t>Ojode</a:t>
            </a:r>
            <a:endParaRPr lang="en-US" altLang="en-US" sz="8000" dirty="0" smtClean="0"/>
          </a:p>
          <a:p>
            <a:pPr marL="0" indent="0">
              <a:buNone/>
            </a:pPr>
            <a:r>
              <a:rPr lang="en-US" altLang="en-US" sz="8000" dirty="0" smtClean="0"/>
              <a:t>                                                                             cleojode@yahoo.com</a:t>
            </a:r>
          </a:p>
          <a:p>
            <a:pPr marL="0" indent="0">
              <a:buNone/>
            </a:pPr>
            <a:endParaRPr lang="en-US" altLang="en-US" sz="8000" dirty="0" smtClean="0"/>
          </a:p>
          <a:p>
            <a:pPr marL="0" indent="0">
              <a:buNone/>
            </a:pPr>
            <a:r>
              <a:rPr lang="en-US" altLang="en-US" sz="2800" dirty="0" smtClean="0"/>
              <a:t>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6585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764704"/>
          </a:xfrm>
        </p:spPr>
        <p:txBody>
          <a:bodyPr/>
          <a:lstStyle/>
          <a:p>
            <a:r>
              <a:rPr lang="en-US" dirty="0" smtClean="0"/>
              <a:t>Important points to note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908720"/>
            <a:ext cx="8153400" cy="5187280"/>
          </a:xfrm>
        </p:spPr>
        <p:txBody>
          <a:bodyPr/>
          <a:lstStyle/>
          <a:p>
            <a:r>
              <a:rPr lang="en-US" dirty="0" smtClean="0"/>
              <a:t>A search carried out in patent documents allows one to find information on recent developments in a range of technical areas.</a:t>
            </a:r>
          </a:p>
          <a:p>
            <a:r>
              <a:rPr lang="en-US" dirty="0" smtClean="0"/>
              <a:t>There are limitations of the data in which search is carried out.</a:t>
            </a:r>
          </a:p>
          <a:p>
            <a:r>
              <a:rPr lang="en-US" dirty="0" smtClean="0"/>
              <a:t>No single data source covers all the available technology information.</a:t>
            </a:r>
          </a:p>
          <a:p>
            <a:r>
              <a:rPr lang="en-US" dirty="0" smtClean="0"/>
              <a:t>Effective searching requires a solid knowledge of the technical field to which an invention belongs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86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64807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Search criteria used to find relevant patents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908720"/>
            <a:ext cx="8153400" cy="5214989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Search </a:t>
            </a:r>
            <a:r>
              <a:rPr lang="en-US" b="1" dirty="0">
                <a:solidFill>
                  <a:srgbClr val="002060"/>
                </a:solidFill>
              </a:rPr>
              <a:t>by keyword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altLang="en-US" sz="2400" dirty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Patent information databases can be searched using keywords that describe:</a:t>
            </a:r>
          </a:p>
          <a:p>
            <a:r>
              <a:rPr lang="en-US" dirty="0"/>
              <a:t> the technology or </a:t>
            </a:r>
          </a:p>
          <a:p>
            <a:r>
              <a:rPr lang="en-US" dirty="0"/>
              <a:t>problem the technology is designed to solve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07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75212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Search by </a:t>
            </a:r>
            <a:r>
              <a:rPr lang="en-US" sz="3200" b="1" dirty="0" smtClean="0">
                <a:solidFill>
                  <a:srgbClr val="002060"/>
                </a:solidFill>
              </a:rPr>
              <a:t>patent classification (IPC </a:t>
            </a:r>
            <a:r>
              <a:rPr lang="en-US" sz="3200" b="1" dirty="0">
                <a:solidFill>
                  <a:srgbClr val="002060"/>
                </a:solidFill>
              </a:rPr>
              <a:t>System)  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124744"/>
            <a:ext cx="8153400" cy="497125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All patent documents are individually classified using standardized system identifying the technology group:</a:t>
            </a:r>
          </a:p>
          <a:p>
            <a:pPr marL="0" indent="0">
              <a:buNone/>
            </a:pPr>
            <a:r>
              <a:rPr lang="en-US" dirty="0"/>
              <a:t>A     </a:t>
            </a:r>
            <a:r>
              <a:rPr lang="en-US" dirty="0" smtClean="0"/>
              <a:t>Human </a:t>
            </a:r>
            <a:r>
              <a:rPr lang="en-US" dirty="0"/>
              <a:t>Necessities</a:t>
            </a:r>
          </a:p>
          <a:p>
            <a:pPr marL="0" indent="0">
              <a:buNone/>
            </a:pPr>
            <a:r>
              <a:rPr lang="en-US" dirty="0"/>
              <a:t>B     Performing Operations; Transporting</a:t>
            </a:r>
          </a:p>
          <a:p>
            <a:pPr marL="0" indent="0">
              <a:buNone/>
            </a:pPr>
            <a:r>
              <a:rPr lang="en-US" dirty="0"/>
              <a:t>C     Chemistry; Metallurgy</a:t>
            </a:r>
          </a:p>
          <a:p>
            <a:pPr marL="0" indent="0">
              <a:buNone/>
            </a:pPr>
            <a:r>
              <a:rPr lang="en-US" dirty="0"/>
              <a:t>D    Textiles; Paper</a:t>
            </a:r>
          </a:p>
          <a:p>
            <a:pPr marL="0" indent="0">
              <a:buNone/>
            </a:pPr>
            <a:r>
              <a:rPr lang="en-US" dirty="0"/>
              <a:t>E     Fixed Constructions</a:t>
            </a:r>
          </a:p>
          <a:p>
            <a:pPr marL="0" indent="0">
              <a:buNone/>
            </a:pPr>
            <a:r>
              <a:rPr lang="en-US" dirty="0"/>
              <a:t>F     Mechanical Engineering; Lighting; Heating; Weapons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Blasting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    Physics</a:t>
            </a:r>
          </a:p>
          <a:p>
            <a:pPr marL="0" indent="0">
              <a:buNone/>
            </a:pPr>
            <a:r>
              <a:rPr lang="en-US" dirty="0"/>
              <a:t>H    Electricity</a:t>
            </a: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en-US" sz="2800" dirty="0" smtClean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sz="2800" dirty="0"/>
          </a:p>
          <a:p>
            <a:pPr>
              <a:buFont typeface="Wingdings" pitchFamily="2" charset="2"/>
              <a:buChar char="v"/>
              <a:defRPr/>
            </a:pPr>
            <a:endParaRPr lang="en-US" sz="2800" dirty="0"/>
          </a:p>
          <a:p>
            <a:pPr>
              <a:buFont typeface="Wingdings" pitchFamily="2" charset="2"/>
              <a:buChar char="v"/>
              <a:defRPr/>
            </a:pP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79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64807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> Search </a:t>
            </a:r>
            <a:r>
              <a:rPr lang="en-US" sz="2800" b="1" dirty="0">
                <a:solidFill>
                  <a:srgbClr val="002060"/>
                </a:solidFill>
              </a:rPr>
              <a:t>by </a:t>
            </a:r>
            <a:r>
              <a:rPr lang="en-US" sz="2800" b="1" dirty="0" smtClean="0">
                <a:solidFill>
                  <a:srgbClr val="002060"/>
                </a:solidFill>
              </a:rPr>
              <a:t>applicant name </a:t>
            </a:r>
            <a:r>
              <a:rPr lang="en-US" sz="2800" b="1" dirty="0">
                <a:solidFill>
                  <a:srgbClr val="002060"/>
                </a:solidFill>
              </a:rPr>
              <a:t>or by inventor name</a:t>
            </a:r>
            <a:r>
              <a:rPr lang="en-US" sz="2800" dirty="0">
                <a:solidFill>
                  <a:srgbClr val="002060"/>
                </a:solidFill>
              </a:rPr>
              <a:t/>
            </a:r>
            <a:br>
              <a:rPr lang="en-US" sz="2800" dirty="0">
                <a:solidFill>
                  <a:srgbClr val="002060"/>
                </a:solidFill>
              </a:rPr>
            </a:b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908720"/>
            <a:ext cx="8153400" cy="5187280"/>
          </a:xfrm>
        </p:spPr>
        <p:txBody>
          <a:bodyPr>
            <a:normAutofit/>
          </a:bodyPr>
          <a:lstStyle/>
          <a:p>
            <a:r>
              <a:rPr lang="en-US" dirty="0"/>
              <a:t>Information on the patenting activities of specific individuals, companies or </a:t>
            </a:r>
            <a:r>
              <a:rPr lang="en-US" dirty="0" smtClean="0"/>
              <a:t>universities can be </a:t>
            </a:r>
            <a:r>
              <a:rPr lang="en-US" dirty="0"/>
              <a:t>obtained by searching patent documents according to their </a:t>
            </a:r>
            <a:r>
              <a:rPr lang="en-US" dirty="0" smtClean="0"/>
              <a:t>names</a:t>
            </a:r>
          </a:p>
          <a:p>
            <a:endParaRPr lang="en-US" dirty="0"/>
          </a:p>
          <a:p>
            <a:r>
              <a:rPr lang="en-US" sz="2800" b="1" dirty="0" smtClean="0">
                <a:solidFill>
                  <a:srgbClr val="002060"/>
                </a:solidFill>
              </a:rPr>
              <a:t>Search </a:t>
            </a:r>
            <a:r>
              <a:rPr lang="en-US" sz="2800" b="1" dirty="0">
                <a:solidFill>
                  <a:srgbClr val="002060"/>
                </a:solidFill>
              </a:rPr>
              <a:t>in specific data fields</a:t>
            </a:r>
            <a:r>
              <a:rPr lang="en-US" sz="2800" dirty="0">
                <a:solidFill>
                  <a:srgbClr val="002060"/>
                </a:solidFill>
              </a:rPr>
              <a:t/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/>
              <a:t>O</a:t>
            </a:r>
            <a:r>
              <a:rPr lang="en-US" sz="2800" dirty="0" smtClean="0"/>
              <a:t>ne can </a:t>
            </a:r>
            <a:r>
              <a:rPr lang="en-US" sz="2800" dirty="0"/>
              <a:t>search for a certain keyword in the </a:t>
            </a:r>
            <a:r>
              <a:rPr lang="en-US" sz="2800" b="1" dirty="0"/>
              <a:t>title</a:t>
            </a:r>
            <a:r>
              <a:rPr lang="en-US" sz="2800" dirty="0"/>
              <a:t> or </a:t>
            </a:r>
            <a:r>
              <a:rPr lang="en-US" sz="2800" b="1" dirty="0"/>
              <a:t>abstract</a:t>
            </a:r>
            <a:r>
              <a:rPr lang="en-US" sz="2800" dirty="0"/>
              <a:t> rather than in the whole document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38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498971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       Search </a:t>
            </a:r>
            <a:r>
              <a:rPr lang="en-US" sz="2800" b="1" dirty="0">
                <a:solidFill>
                  <a:srgbClr val="002060"/>
                </a:solidFill>
              </a:rPr>
              <a:t>by number/ date ranges</a:t>
            </a: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043608" y="764704"/>
            <a:ext cx="7722440" cy="548350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Patent </a:t>
            </a:r>
            <a:r>
              <a:rPr lang="en-US" dirty="0"/>
              <a:t>documents are assigned unique identification numbers at each stage in the patenting process i.e.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An application number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 publication number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 patent number, if patent is granted by a competent authority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Also recorded in patent documents are key dates such as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Date </a:t>
            </a:r>
            <a:r>
              <a:rPr lang="en-US" dirty="0"/>
              <a:t>of filing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Date of publication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Priority date (first date of filing patent application upon which priority is claimed)</a:t>
            </a:r>
          </a:p>
          <a:p>
            <a:endParaRPr lang="en-US" alt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345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404664"/>
          </a:xfrm>
        </p:spPr>
        <p:txBody>
          <a:bodyPr>
            <a:noAutofit/>
          </a:bodyPr>
          <a:lstStyle/>
          <a:p>
            <a:r>
              <a:rPr lang="en-US" sz="3600" smtClean="0">
                <a:solidFill>
                  <a:srgbClr val="FF0000"/>
                </a:solidFill>
              </a:rPr>
              <a:t>ADDITIONAL </a:t>
            </a:r>
            <a:r>
              <a:rPr lang="en-US" sz="3600" dirty="0" smtClean="0">
                <a:solidFill>
                  <a:srgbClr val="FF0000"/>
                </a:solidFill>
              </a:rPr>
              <a:t>FREE PATENT DATABASES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620688"/>
            <a:ext cx="8153400" cy="5475312"/>
          </a:xfrm>
        </p:spPr>
        <p:txBody>
          <a:bodyPr/>
          <a:lstStyle/>
          <a:p>
            <a:r>
              <a:rPr lang="en-US" dirty="0" err="1" smtClean="0"/>
              <a:t>Espacenet</a:t>
            </a:r>
            <a:r>
              <a:rPr lang="en-US" dirty="0" smtClean="0"/>
              <a:t> Advance Search</a:t>
            </a:r>
          </a:p>
          <a:p>
            <a:endParaRPr lang="en-US" dirty="0" smtClean="0"/>
          </a:p>
          <a:p>
            <a:r>
              <a:rPr lang="en-US" dirty="0" smtClean="0"/>
              <a:t>Lens Patent Search</a:t>
            </a:r>
          </a:p>
          <a:p>
            <a:endParaRPr lang="en-US" dirty="0" smtClean="0"/>
          </a:p>
          <a:p>
            <a:r>
              <a:rPr lang="en-US" dirty="0" smtClean="0"/>
              <a:t>USPTO Patent Search</a:t>
            </a:r>
          </a:p>
          <a:p>
            <a:endParaRPr lang="en-US" dirty="0" smtClean="0"/>
          </a:p>
          <a:p>
            <a:r>
              <a:rPr lang="en-US" dirty="0" smtClean="0"/>
              <a:t>Public pair-USPTO Portal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Google Patent Advanced Search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2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Database </a:t>
            </a:r>
            <a:r>
              <a:rPr lang="en-US" sz="3600" dirty="0">
                <a:solidFill>
                  <a:srgbClr val="FF0000"/>
                </a:solidFill>
              </a:rPr>
              <a:t>for Scientific Literature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Google Scholar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998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sz="2800" b="1" dirty="0" smtClean="0"/>
              <a:t/>
            </a:r>
            <a:br>
              <a:rPr lang="en-GB" altLang="en-US" sz="2800" b="1" dirty="0" smtClean="0"/>
            </a:br>
            <a:r>
              <a:rPr lang="en-GB" altLang="en-US" sz="2800" b="1" dirty="0" smtClean="0"/>
              <a:t>                                           </a:t>
            </a:r>
            <a:r>
              <a:rPr lang="en-GB" altLang="en-US" sz="2800" b="1" dirty="0" smtClean="0">
                <a:solidFill>
                  <a:srgbClr val="00B050"/>
                </a:solidFill>
              </a:rPr>
              <a:t> </a:t>
            </a:r>
            <a:r>
              <a:rPr lang="en-GB" altLang="en-US" sz="2800" b="1" dirty="0"/>
              <a:t/>
            </a:r>
            <a:br>
              <a:rPr lang="en-GB" altLang="en-US" sz="2800" b="1" dirty="0"/>
            </a:br>
            <a:endParaRPr lang="en-GB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GB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GB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GB" smtClean="0">
                <a:solidFill>
                  <a:srgbClr val="00B050"/>
                </a:solidFill>
              </a:rPr>
              <a:t>END 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634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pi templat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kipi template</Template>
  <TotalTime>2147</TotalTime>
  <Words>265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Tw Cen MT</vt:lpstr>
      <vt:lpstr>Wingdings</vt:lpstr>
      <vt:lpstr>Wingdings 2</vt:lpstr>
      <vt:lpstr>Wingdings 3</vt:lpstr>
      <vt:lpstr>kipi template</vt:lpstr>
      <vt:lpstr>      PATENT INFORMATION SEARCH STRATEGIES</vt:lpstr>
      <vt:lpstr>Important points to note</vt:lpstr>
      <vt:lpstr>Search criteria used to find relevant patents</vt:lpstr>
      <vt:lpstr>Search by patent classification (IPC System)  </vt:lpstr>
      <vt:lpstr>  Search by applicant name or by inventor name </vt:lpstr>
      <vt:lpstr>       Search by number/ date ranges</vt:lpstr>
      <vt:lpstr>ADDITIONAL FREE PATENT DATABASES</vt:lpstr>
      <vt:lpstr>  Database for Scientific Literature  </vt:lpstr>
      <vt:lpstr>                 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dnjuguna</dc:creator>
  <cp:lastModifiedBy>User</cp:lastModifiedBy>
  <cp:revision>204</cp:revision>
  <cp:lastPrinted>2017-03-08T06:51:57Z</cp:lastPrinted>
  <dcterms:created xsi:type="dcterms:W3CDTF">2013-10-16T06:45:07Z</dcterms:created>
  <dcterms:modified xsi:type="dcterms:W3CDTF">2021-08-20T05:54:13Z</dcterms:modified>
</cp:coreProperties>
</file>