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33"/>
  </p:notesMasterIdLst>
  <p:handoutMasterIdLst>
    <p:handoutMasterId r:id="rId34"/>
  </p:handoutMasterIdLst>
  <p:sldIdLst>
    <p:sldId id="311" r:id="rId2"/>
    <p:sldId id="381" r:id="rId3"/>
    <p:sldId id="404" r:id="rId4"/>
    <p:sldId id="389" r:id="rId5"/>
    <p:sldId id="391" r:id="rId6"/>
    <p:sldId id="384" r:id="rId7"/>
    <p:sldId id="385" r:id="rId8"/>
    <p:sldId id="372" r:id="rId9"/>
    <p:sldId id="402" r:id="rId10"/>
    <p:sldId id="393" r:id="rId11"/>
    <p:sldId id="394" r:id="rId12"/>
    <p:sldId id="376" r:id="rId13"/>
    <p:sldId id="432" r:id="rId14"/>
    <p:sldId id="377" r:id="rId15"/>
    <p:sldId id="379" r:id="rId16"/>
    <p:sldId id="397" r:id="rId17"/>
    <p:sldId id="400" r:id="rId18"/>
    <p:sldId id="398" r:id="rId19"/>
    <p:sldId id="380" r:id="rId20"/>
    <p:sldId id="407" r:id="rId21"/>
    <p:sldId id="415" r:id="rId22"/>
    <p:sldId id="416" r:id="rId23"/>
    <p:sldId id="419" r:id="rId24"/>
    <p:sldId id="421" r:id="rId25"/>
    <p:sldId id="420" r:id="rId26"/>
    <p:sldId id="424" r:id="rId27"/>
    <p:sldId id="423" r:id="rId28"/>
    <p:sldId id="422" r:id="rId29"/>
    <p:sldId id="426" r:id="rId30"/>
    <p:sldId id="427" r:id="rId31"/>
    <p:sldId id="310" r:id="rId32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54" autoAdjust="0"/>
  </p:normalViewPr>
  <p:slideViewPr>
    <p:cSldViewPr>
      <p:cViewPr varScale="1">
        <p:scale>
          <a:sx n="88" d="100"/>
          <a:sy n="88" d="100"/>
        </p:scale>
        <p:origin x="119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C4A9C-B647-48D8-900C-5AB9912C9236}" type="datetimeFigureOut">
              <a:rPr lang="en-US" smtClean="0"/>
              <a:pPr/>
              <a:t>18/08/2021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FC3E9-1763-4369-A6C6-7EB4406DEC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164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F0B6A-F5F5-426E-A100-C06FFD12590E}" type="datetimeFigureOut">
              <a:rPr lang="en-US" smtClean="0"/>
              <a:pPr/>
              <a:t>18/08/2021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37814-1EA1-43C4-8248-875AF8FED5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0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784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981200"/>
            <a:ext cx="3784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248150"/>
            <a:ext cx="3784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600" y="4248150"/>
            <a:ext cx="3784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931B7-0166-43DC-89B7-C84613E2C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8438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248400"/>
            <a:ext cx="2667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2209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35649" t="21733" b="28268"/>
          <a:stretch>
            <a:fillRect/>
          </a:stretch>
        </p:blipFill>
        <p:spPr bwMode="auto">
          <a:xfrm>
            <a:off x="7086600" y="6172200"/>
            <a:ext cx="16637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35649" t="21733" b="28268"/>
          <a:stretch>
            <a:fillRect/>
          </a:stretch>
        </p:blipFill>
        <p:spPr bwMode="auto">
          <a:xfrm>
            <a:off x="7086600" y="6172200"/>
            <a:ext cx="16637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INTELLECTUAL PROPERTY RIGHTS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altLang="en-US" sz="2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altLang="en-US" sz="28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</a:rPr>
              <a:t>LAUNCH OF MASENO TISC CENTRE AND IP TRAINING</a:t>
            </a:r>
          </a:p>
          <a:p>
            <a:pPr marL="0" indent="0" algn="ctr">
              <a:buNone/>
            </a:pPr>
            <a:endParaRPr lang="en-GB" altLang="en-US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altLang="en-US" sz="3200" b="1" dirty="0">
                <a:solidFill>
                  <a:srgbClr val="002060"/>
                </a:solidFill>
              </a:rPr>
              <a:t>18</a:t>
            </a:r>
            <a:r>
              <a:rPr lang="en-GB" altLang="en-US" sz="3200" b="1" baseline="30000" dirty="0">
                <a:solidFill>
                  <a:srgbClr val="002060"/>
                </a:solidFill>
              </a:rPr>
              <a:t>TH</a:t>
            </a:r>
            <a:r>
              <a:rPr lang="en-GB" altLang="en-US" sz="3200" b="1" dirty="0">
                <a:solidFill>
                  <a:srgbClr val="002060"/>
                </a:solidFill>
              </a:rPr>
              <a:t> TO 20</a:t>
            </a:r>
            <a:r>
              <a:rPr lang="en-GB" altLang="en-US" sz="3200" b="1" baseline="30000" dirty="0">
                <a:solidFill>
                  <a:srgbClr val="002060"/>
                </a:solidFill>
              </a:rPr>
              <a:t>TH</a:t>
            </a:r>
            <a:r>
              <a:rPr lang="en-GB" altLang="en-US" sz="3200" b="1" dirty="0">
                <a:solidFill>
                  <a:srgbClr val="002060"/>
                </a:solidFill>
              </a:rPr>
              <a:t> AUGUST 2021</a:t>
            </a:r>
            <a:endParaRPr lang="en-US" alt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en-US" sz="1200" dirty="0"/>
              <a:t>                                            </a:t>
            </a:r>
          </a:p>
          <a:p>
            <a:pPr marL="0" indent="0">
              <a:buNone/>
            </a:pPr>
            <a:r>
              <a:rPr lang="en-US" altLang="en-US" sz="1200" dirty="0"/>
              <a:t>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altLang="en-US" sz="1200" dirty="0"/>
              <a:t>          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 algn="r">
              <a:buNone/>
            </a:pPr>
            <a:r>
              <a:rPr lang="en-US" altLang="en-US" sz="2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en-US" sz="2800" dirty="0" err="1" smtClean="0"/>
              <a:t>Cleophas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Ojode</a:t>
            </a:r>
            <a:r>
              <a:rPr lang="en-US" altLang="en-US" sz="2800" dirty="0" smtClean="0"/>
              <a:t>                                                                           </a:t>
            </a:r>
          </a:p>
          <a:p>
            <a:pPr marL="0" indent="0" algn="r">
              <a:buNone/>
            </a:pPr>
            <a:r>
              <a:rPr lang="en-US" altLang="en-US" sz="2800" dirty="0" smtClean="0"/>
              <a:t>     </a:t>
            </a:r>
            <a:r>
              <a:rPr lang="en-US" altLang="en-US" sz="2800" dirty="0"/>
              <a:t>cleojode@yahoo.com</a:t>
            </a:r>
          </a:p>
          <a:p>
            <a:pPr marL="0" indent="0" algn="ctr">
              <a:buNone/>
            </a:pPr>
            <a:endParaRPr lang="en-US" altLang="en-US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en-US" sz="28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GB" sz="2800" dirty="0"/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0070C0"/>
                </a:solidFill>
              </a:rPr>
              <a:t>   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0070C0"/>
                </a:solidFill>
              </a:rPr>
              <a:t>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585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b="1" dirty="0" smtClean="0"/>
              <a:t>  </a:t>
            </a:r>
            <a:r>
              <a:rPr lang="en-GB" sz="2400" b="1" dirty="0">
                <a:solidFill>
                  <a:srgbClr val="FF0000"/>
                </a:solidFill>
              </a:rPr>
              <a:t>PATENT CONT’D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68760"/>
            <a:ext cx="8153400" cy="4827240"/>
          </a:xfrm>
        </p:spPr>
        <p:txBody>
          <a:bodyPr/>
          <a:lstStyle/>
          <a:p>
            <a:pPr marL="36576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A Patent represents </a:t>
            </a:r>
            <a:r>
              <a:rPr lang="en-US" sz="2400" b="1" dirty="0">
                <a:solidFill>
                  <a:srgbClr val="002060"/>
                </a:solidFill>
              </a:rPr>
              <a:t>a legal monopoly awarded by 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government</a:t>
            </a:r>
            <a:endParaRPr lang="en-US" sz="2400" dirty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In </a:t>
            </a:r>
            <a:r>
              <a:rPr lang="en-US" dirty="0"/>
              <a:t>the past, patents were awarded for almost any good or service, </a:t>
            </a:r>
            <a:r>
              <a:rPr lang="en-US" dirty="0" smtClean="0"/>
              <a:t>for example a </a:t>
            </a:r>
            <a:r>
              <a:rPr lang="en-US" dirty="0"/>
              <a:t>patent on salt.  </a:t>
            </a:r>
            <a:endParaRPr lang="en-US" sz="2400" dirty="0"/>
          </a:p>
          <a:p>
            <a:pPr lvl="1"/>
            <a:r>
              <a:rPr lang="en-US" dirty="0"/>
              <a:t>In modern times, governments award patents for inventions only.  </a:t>
            </a:r>
            <a:endParaRPr lang="en-US" sz="2400" dirty="0"/>
          </a:p>
          <a:p>
            <a:pPr lvl="1"/>
            <a:r>
              <a:rPr lang="en-US" dirty="0"/>
              <a:t>Most modern patent terms are set at </a:t>
            </a:r>
            <a:r>
              <a:rPr lang="en-US" dirty="0">
                <a:solidFill>
                  <a:srgbClr val="7030A0"/>
                </a:solidFill>
              </a:rPr>
              <a:t>20 years </a:t>
            </a:r>
            <a:r>
              <a:rPr lang="en-US" dirty="0"/>
              <a:t>from the date of the application’s filing.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1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PATENT CONT’D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68760"/>
            <a:ext cx="8153400" cy="4827240"/>
          </a:xfrm>
        </p:spPr>
        <p:txBody>
          <a:bodyPr>
            <a:normAutofit/>
          </a:bodyPr>
          <a:lstStyle/>
          <a:p>
            <a:r>
              <a:rPr lang="en-US" dirty="0"/>
              <a:t>A patent confers a time-limited, government-approved monopoly for the invention set forth in the patent’s claims.</a:t>
            </a:r>
            <a:endParaRPr lang="en-US" sz="2800" dirty="0"/>
          </a:p>
          <a:p>
            <a:r>
              <a:rPr lang="en-US" dirty="0"/>
              <a:t>This monopoly gives the patent owner the right to:</a:t>
            </a:r>
            <a:endParaRPr lang="en-US" sz="2800" dirty="0"/>
          </a:p>
          <a:p>
            <a:pPr lvl="1"/>
            <a:r>
              <a:rPr lang="en-US" dirty="0"/>
              <a:t>Control who makes, uses, sells, offers for sale, and/or imports the patented invention,</a:t>
            </a:r>
            <a:endParaRPr lang="en-US" sz="2400" dirty="0"/>
          </a:p>
          <a:p>
            <a:pPr lvl="1"/>
            <a:r>
              <a:rPr lang="en-US" dirty="0"/>
              <a:t>Receive damages for infringements, </a:t>
            </a:r>
            <a:endParaRPr lang="en-US" sz="2400" dirty="0"/>
          </a:p>
          <a:p>
            <a:pPr lvl="1"/>
            <a:r>
              <a:rPr lang="en-US" dirty="0"/>
              <a:t>Seek an injunction against further infringement.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9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9906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PATENT CONT’D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>
                <a:solidFill>
                  <a:srgbClr val="002060"/>
                </a:solidFill>
              </a:rPr>
              <a:t>Patent rights are purely territorial (national)</a:t>
            </a:r>
          </a:p>
          <a:p>
            <a:pPr marL="0" indent="0">
              <a:buNone/>
            </a:pPr>
            <a:r>
              <a:rPr lang="en-US" sz="2800" dirty="0" smtClean="0"/>
              <a:t>Holding </a:t>
            </a:r>
            <a:r>
              <a:rPr lang="en-US" sz="2800" dirty="0"/>
              <a:t>a patent in Country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dirty="0"/>
              <a:t> gives you </a:t>
            </a:r>
            <a:r>
              <a:rPr lang="en-US" sz="2800" b="1" dirty="0"/>
              <a:t>no</a:t>
            </a:r>
            <a:r>
              <a:rPr lang="en-US" sz="2800" dirty="0"/>
              <a:t> </a:t>
            </a:r>
            <a:r>
              <a:rPr lang="en-US" sz="2800" b="1" dirty="0"/>
              <a:t>right</a:t>
            </a:r>
            <a:r>
              <a:rPr lang="en-US" sz="2800" dirty="0"/>
              <a:t> to </a:t>
            </a:r>
            <a:r>
              <a:rPr lang="en-US" sz="2800" dirty="0" smtClean="0"/>
              <a:t>control </a:t>
            </a:r>
            <a:r>
              <a:rPr lang="en-US" sz="2800" dirty="0"/>
              <a:t>what happens in Country </a:t>
            </a:r>
            <a:r>
              <a:rPr lang="en-US" sz="2800" dirty="0" smtClean="0">
                <a:solidFill>
                  <a:srgbClr val="7030A0"/>
                </a:solidFill>
              </a:rPr>
              <a:t>B</a:t>
            </a:r>
          </a:p>
          <a:p>
            <a:pPr marL="0" indent="0">
              <a:buNone/>
            </a:pPr>
            <a:r>
              <a:rPr lang="en-US" sz="2800" dirty="0"/>
              <a:t>Patent laws tend to differ from country to country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9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2AE7DF3-9A9C-4D6B-8E93-E13B705B42D7}" type="slidenum">
              <a:rPr lang="en-US" altLang="en-US" sz="1050" b="0"/>
              <a:pPr eaLnBrk="1" hangingPunct="1"/>
              <a:t>13</a:t>
            </a:fld>
            <a:endParaRPr lang="en-US" altLang="en-US" sz="1050" b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</a:rPr>
              <a:t>FILING FOR A PATENT APPLICATION IN KENYA</a:t>
            </a:r>
            <a:endParaRPr lang="en-GB" alt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196752"/>
            <a:ext cx="8153400" cy="48992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Four Routes Available</a:t>
            </a:r>
          </a:p>
          <a:p>
            <a:pPr eaLnBrk="1" hangingPunct="1"/>
            <a:r>
              <a:rPr lang="en-US" altLang="en-US" sz="2800" b="1" dirty="0" smtClean="0"/>
              <a:t>LOCAL</a:t>
            </a:r>
            <a:r>
              <a:rPr lang="en-US" altLang="en-US" sz="2800" dirty="0" smtClean="0"/>
              <a:t>  (National </a:t>
            </a:r>
            <a:r>
              <a:rPr lang="en-US" altLang="en-US" sz="2800" dirty="0"/>
              <a:t>P</a:t>
            </a:r>
            <a:r>
              <a:rPr lang="en-US" altLang="en-US" sz="2800" dirty="0" smtClean="0"/>
              <a:t>atent </a:t>
            </a:r>
            <a:r>
              <a:rPr lang="en-US" altLang="en-US" sz="2800" dirty="0"/>
              <a:t>O</a:t>
            </a:r>
            <a:r>
              <a:rPr lang="en-US" altLang="en-US" sz="2800" dirty="0" smtClean="0"/>
              <a:t>ffice)</a:t>
            </a:r>
          </a:p>
          <a:p>
            <a:pPr eaLnBrk="1" hangingPunct="1"/>
            <a:r>
              <a:rPr lang="en-US" altLang="en-US" sz="2800" b="1" dirty="0" smtClean="0"/>
              <a:t>ARIPO</a:t>
            </a:r>
            <a:r>
              <a:rPr lang="en-US" altLang="en-US" sz="2800" dirty="0" smtClean="0"/>
              <a:t>  (Regional IP Office)</a:t>
            </a:r>
          </a:p>
          <a:p>
            <a:pPr eaLnBrk="1" hangingPunct="1"/>
            <a:r>
              <a:rPr lang="en-US" altLang="en-US" sz="2800" b="1" dirty="0" smtClean="0"/>
              <a:t>PCT</a:t>
            </a:r>
            <a:r>
              <a:rPr lang="en-US" altLang="en-US" sz="2800" dirty="0" smtClean="0"/>
              <a:t> (International Office -WIPO)</a:t>
            </a:r>
            <a:endParaRPr lang="en-US" altLang="en-US" sz="2800" dirty="0"/>
          </a:p>
          <a:p>
            <a:pPr eaLnBrk="1" hangingPunct="1"/>
            <a:r>
              <a:rPr lang="en-US" altLang="en-US" sz="2800" b="1" dirty="0" smtClean="0"/>
              <a:t>FOREIGN - DIRECT</a:t>
            </a:r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94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116632"/>
            <a:ext cx="8153400" cy="57606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EXEMPTIONS </a:t>
            </a:r>
            <a:r>
              <a:rPr lang="en-US" sz="2400" b="1" dirty="0">
                <a:solidFill>
                  <a:srgbClr val="002060"/>
                </a:solidFill>
              </a:rPr>
              <a:t>TO PATENTABILITY</a:t>
            </a:r>
            <a:r>
              <a:rPr lang="en-US" altLang="en-US" sz="2400" dirty="0">
                <a:solidFill>
                  <a:srgbClr val="0070C0"/>
                </a:solidFill>
              </a:rPr>
              <a:t/>
            </a:r>
            <a:br>
              <a:rPr lang="en-US" altLang="en-US" sz="2400" dirty="0">
                <a:solidFill>
                  <a:srgbClr val="0070C0"/>
                </a:solidFill>
              </a:rPr>
            </a:b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836712"/>
            <a:ext cx="8153400" cy="525928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dirty="0"/>
              <a:t>Discoveries of materials or substances already existing in nature;</a:t>
            </a:r>
            <a:endParaRPr lang="en-GB" sz="1800" dirty="0"/>
          </a:p>
          <a:p>
            <a:pPr lvl="1"/>
            <a:r>
              <a:rPr lang="en-US" sz="2800" dirty="0"/>
              <a:t>Scientific theories or mathematical methods;</a:t>
            </a:r>
            <a:endParaRPr lang="en-GB" sz="1800" dirty="0"/>
          </a:p>
          <a:p>
            <a:pPr lvl="1"/>
            <a:r>
              <a:rPr lang="en-US" sz="2800" dirty="0"/>
              <a:t>Plants and animals other than microorganisms, and essentially biological processes for the production of plants and animals, other than non-biological processes; </a:t>
            </a:r>
            <a:endParaRPr lang="en-GB" sz="1800" dirty="0"/>
          </a:p>
          <a:p>
            <a:pPr lvl="1"/>
            <a:r>
              <a:rPr lang="en-US" sz="2800" dirty="0"/>
              <a:t>Schemes, rules or methods, such as those for doing business, performing purely, mental acts of playing games;</a:t>
            </a:r>
            <a:endParaRPr lang="en-GB" sz="1800" dirty="0"/>
          </a:p>
          <a:p>
            <a:pPr lvl="1"/>
            <a:r>
              <a:rPr lang="en-US" sz="2800" dirty="0"/>
              <a:t>Methods of treatment for humans or animals, or diagnostic methods practiced on humans or animals (but not products for use in such methods).</a:t>
            </a:r>
            <a:endParaRPr lang="en-GB" sz="1800" dirty="0"/>
          </a:p>
          <a:p>
            <a:pPr lvl="1"/>
            <a:r>
              <a:rPr lang="en-US" sz="2800" dirty="0"/>
              <a:t>Inventions that contravene public order or morality</a:t>
            </a: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PATENTABILITY REQUIREMENTS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Novelty</a:t>
            </a:r>
            <a:endParaRPr lang="en-US" alt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A patentable invention must be new</a:t>
            </a:r>
          </a:p>
          <a:p>
            <a:pPr lvl="1"/>
            <a:r>
              <a:rPr lang="en-US" sz="2800" dirty="0"/>
              <a:t>Must not be part of prior art or publicly known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/>
              <a:t>S</a:t>
            </a:r>
            <a:r>
              <a:rPr lang="en-US" altLang="en-US" sz="2800" dirty="0" smtClean="0"/>
              <a:t>ome countries have strict novelty requirements </a:t>
            </a:r>
          </a:p>
          <a:p>
            <a:pPr marL="685800" lvl="2" indent="0">
              <a:buNone/>
            </a:pPr>
            <a:r>
              <a:rPr lang="en-US" altLang="en-US" sz="2800" dirty="0" smtClean="0"/>
              <a:t> (i.e. </a:t>
            </a:r>
            <a:r>
              <a:rPr lang="en-US" altLang="en-US" sz="2800" dirty="0" smtClean="0">
                <a:solidFill>
                  <a:srgbClr val="7030A0"/>
                </a:solidFill>
              </a:rPr>
              <a:t>absolute novelty</a:t>
            </a:r>
            <a:r>
              <a:rPr lang="en-US" altLang="en-US" sz="2800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0070C0"/>
                </a:solidFill>
              </a:rPr>
              <a:t> </a:t>
            </a:r>
            <a:r>
              <a:rPr lang="en-US" altLang="en-US" sz="2800" dirty="0" smtClean="0"/>
              <a:t>Other jurisdictions like Kenya have </a:t>
            </a:r>
            <a:r>
              <a:rPr lang="en-US" altLang="en-US" sz="2800" dirty="0">
                <a:solidFill>
                  <a:srgbClr val="7030A0"/>
                </a:solidFill>
              </a:rPr>
              <a:t>g</a:t>
            </a:r>
            <a:r>
              <a:rPr lang="en-US" sz="2800" dirty="0" smtClean="0">
                <a:solidFill>
                  <a:srgbClr val="7030A0"/>
                </a:solidFill>
              </a:rPr>
              <a:t>race </a:t>
            </a:r>
            <a:r>
              <a:rPr lang="en-US" sz="2800" dirty="0">
                <a:solidFill>
                  <a:srgbClr val="7030A0"/>
                </a:solidFill>
              </a:rPr>
              <a:t>periods 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where one can still fulfill </a:t>
            </a:r>
            <a:r>
              <a:rPr lang="en-US" sz="2800" dirty="0"/>
              <a:t>novelty requirement within </a:t>
            </a:r>
            <a:r>
              <a:rPr lang="en-US" sz="2800" dirty="0">
                <a:solidFill>
                  <a:srgbClr val="7030A0"/>
                </a:solidFill>
              </a:rPr>
              <a:t>one year </a:t>
            </a:r>
            <a:r>
              <a:rPr lang="en-US" sz="2800" dirty="0"/>
              <a:t>of an invention disclosure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 smtClean="0"/>
              <a:t>Filing </a:t>
            </a:r>
            <a:r>
              <a:rPr lang="en-US" sz="2800" dirty="0"/>
              <a:t>of application must precede any public disclosure of the invention</a:t>
            </a:r>
          </a:p>
          <a:p>
            <a:pPr marL="0" indent="0">
              <a:buNone/>
            </a:pP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8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0"/>
            <a:ext cx="8153400" cy="76470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PATENTABILITY </a:t>
            </a:r>
            <a:r>
              <a:rPr lang="en-US" sz="2400" b="1" dirty="0" smtClean="0">
                <a:solidFill>
                  <a:srgbClr val="002060"/>
                </a:solidFill>
              </a:rPr>
              <a:t>REQUIREMENTS CONT’D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836712"/>
            <a:ext cx="8153400" cy="5259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 Inventive </a:t>
            </a:r>
            <a:r>
              <a:rPr lang="en-US" sz="2800" b="1" dirty="0"/>
              <a:t>s</a:t>
            </a:r>
            <a:r>
              <a:rPr lang="en-US" sz="2800" b="1" dirty="0" smtClean="0"/>
              <a:t>tep</a:t>
            </a:r>
            <a:endParaRPr lang="en-US" altLang="en-US" sz="2800" dirty="0" smtClean="0">
              <a:solidFill>
                <a:srgbClr val="0070C0"/>
              </a:solidFill>
            </a:endParaRPr>
          </a:p>
          <a:p>
            <a:r>
              <a:rPr lang="en-US" sz="2800" dirty="0"/>
              <a:t>Claimed invention must </a:t>
            </a:r>
            <a:r>
              <a:rPr lang="en-US" sz="2800" dirty="0" smtClean="0">
                <a:solidFill>
                  <a:srgbClr val="7030A0"/>
                </a:solidFill>
              </a:rPr>
              <a:t>not be obvious </a:t>
            </a:r>
            <a:r>
              <a:rPr lang="en-US" sz="2800" dirty="0"/>
              <a:t>to one </a:t>
            </a:r>
            <a:r>
              <a:rPr lang="en-US" sz="2800" dirty="0" smtClean="0"/>
              <a:t>of ordinary </a:t>
            </a:r>
            <a:r>
              <a:rPr lang="en-US" sz="2800" dirty="0"/>
              <a:t>skill in the </a:t>
            </a:r>
            <a:r>
              <a:rPr lang="en-US" sz="2800" dirty="0" smtClean="0"/>
              <a:t>art.</a:t>
            </a:r>
            <a:endParaRPr lang="en-US" sz="2400" dirty="0"/>
          </a:p>
          <a:p>
            <a:r>
              <a:rPr lang="en-US" sz="2800" dirty="0"/>
              <a:t>Invention should be beyond any proper combination of prior </a:t>
            </a:r>
            <a:r>
              <a:rPr lang="en-US" sz="2800" dirty="0" smtClean="0"/>
              <a:t>art.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/>
              <a:t>Industrially </a:t>
            </a:r>
            <a:r>
              <a:rPr lang="en-US" sz="2800" b="1" dirty="0"/>
              <a:t>applicable (Utility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invention must demonstrate some benefit or positive functionality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requirement that the invention must be better than existing products or </a:t>
            </a:r>
            <a:r>
              <a:rPr lang="en-US" dirty="0" smtClean="0"/>
              <a:t>processes.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7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ECONOMIC THEORIES BEHIND PATENT LAWS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/>
          <a:lstStyle/>
          <a:p>
            <a:pPr lvl="1">
              <a:buNone/>
            </a:pPr>
            <a:r>
              <a:rPr lang="en-US" b="1" dirty="0" smtClean="0"/>
              <a:t>Incentive </a:t>
            </a:r>
            <a:r>
              <a:rPr lang="en-US" b="1" dirty="0"/>
              <a:t>to </a:t>
            </a:r>
            <a:r>
              <a:rPr lang="en-US" b="1" dirty="0" smtClean="0"/>
              <a:t>invent</a:t>
            </a:r>
            <a:endParaRPr lang="en-US" sz="2400" b="1" dirty="0"/>
          </a:p>
          <a:p>
            <a:r>
              <a:rPr lang="en-US" dirty="0"/>
              <a:t> Encourage inventors to make new creations by giving value to inventions.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GB" sz="2400" b="1" dirty="0" smtClean="0"/>
              <a:t>Quid </a:t>
            </a:r>
            <a:r>
              <a:rPr lang="en-GB" sz="2400" b="1" dirty="0"/>
              <a:t>pro quo</a:t>
            </a:r>
            <a:r>
              <a:rPr lang="en-GB" sz="2400" dirty="0"/>
              <a:t> </a:t>
            </a:r>
            <a:r>
              <a:rPr lang="en-GB" sz="2400" dirty="0" smtClean="0"/>
              <a:t>(</a:t>
            </a:r>
            <a:r>
              <a:rPr lang="en-GB" sz="2000" dirty="0" smtClean="0"/>
              <a:t>Latin phrase</a:t>
            </a:r>
            <a:r>
              <a:rPr lang="en-GB" sz="2000" dirty="0"/>
              <a:t> </a:t>
            </a:r>
            <a:r>
              <a:rPr lang="en-GB" sz="2000" dirty="0" smtClean="0"/>
              <a:t>meaning ‘something </a:t>
            </a:r>
            <a:r>
              <a:rPr lang="en-GB" sz="2000" dirty="0"/>
              <a:t>for </a:t>
            </a:r>
            <a:r>
              <a:rPr lang="en-GB" sz="2000" dirty="0" smtClean="0"/>
              <a:t>something’)</a:t>
            </a:r>
            <a:endParaRPr lang="en-US" sz="2000" b="1" dirty="0"/>
          </a:p>
          <a:p>
            <a:r>
              <a:rPr lang="en-US" dirty="0"/>
              <a:t>Provide protection </a:t>
            </a:r>
            <a:r>
              <a:rPr lang="en-US" dirty="0">
                <a:solidFill>
                  <a:srgbClr val="7030A0"/>
                </a:solidFill>
              </a:rPr>
              <a:t>in exchange for </a:t>
            </a:r>
            <a:r>
              <a:rPr lang="en-US" dirty="0"/>
              <a:t>public disclosure.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There is history </a:t>
            </a:r>
            <a:r>
              <a:rPr lang="en-US" dirty="0"/>
              <a:t>of inventions “lost” due to secrecy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9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9906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UTILITY MODEL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 </a:t>
            </a:r>
            <a:r>
              <a:rPr lang="en-GB" sz="2800" dirty="0"/>
              <a:t>utility model </a:t>
            </a:r>
            <a:r>
              <a:rPr lang="en-GB" sz="2800" dirty="0" smtClean="0"/>
              <a:t>registration </a:t>
            </a:r>
            <a:r>
              <a:rPr lang="en-GB" sz="2800" dirty="0"/>
              <a:t>provides protection of </a:t>
            </a:r>
            <a:r>
              <a:rPr lang="en-GB" sz="2800" dirty="0" smtClean="0"/>
              <a:t> </a:t>
            </a:r>
            <a:r>
              <a:rPr lang="en-GB" sz="2800" dirty="0"/>
              <a:t>“</a:t>
            </a:r>
            <a:r>
              <a:rPr lang="en-GB" sz="2800" dirty="0">
                <a:solidFill>
                  <a:srgbClr val="7030A0"/>
                </a:solidFill>
              </a:rPr>
              <a:t>minor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7030A0"/>
                </a:solidFill>
              </a:rPr>
              <a:t>inventions</a:t>
            </a:r>
            <a:r>
              <a:rPr lang="en-GB" sz="2800" dirty="0"/>
              <a:t>” through </a:t>
            </a:r>
            <a:r>
              <a:rPr lang="en-GB" sz="2800" dirty="0" smtClean="0"/>
              <a:t>a procedure </a:t>
            </a:r>
            <a:r>
              <a:rPr lang="en-GB" sz="2800" dirty="0"/>
              <a:t>similar</a:t>
            </a:r>
            <a:r>
              <a:rPr lang="en-GB" sz="2800" dirty="0" smtClean="0"/>
              <a:t> </a:t>
            </a:r>
            <a:r>
              <a:rPr lang="en-GB" sz="2800" dirty="0"/>
              <a:t>to the patent </a:t>
            </a:r>
            <a:r>
              <a:rPr lang="en-GB" sz="2800" dirty="0" smtClean="0"/>
              <a:t>system</a:t>
            </a:r>
          </a:p>
          <a:p>
            <a:r>
              <a:rPr lang="en-GB" sz="2800" dirty="0" smtClean="0"/>
              <a:t>Protects </a:t>
            </a:r>
            <a:r>
              <a:rPr lang="en-GB" sz="2800" dirty="0" smtClean="0">
                <a:solidFill>
                  <a:srgbClr val="7030A0"/>
                </a:solidFill>
              </a:rPr>
              <a:t>improvements</a:t>
            </a:r>
            <a:r>
              <a:rPr lang="en-GB" sz="2800" dirty="0" smtClean="0"/>
              <a:t> </a:t>
            </a:r>
            <a:r>
              <a:rPr lang="en-GB" sz="2800" dirty="0"/>
              <a:t>of existing products, which </a:t>
            </a:r>
            <a:r>
              <a:rPr lang="en-GB" sz="2800" dirty="0" smtClean="0"/>
              <a:t>do </a:t>
            </a:r>
            <a:r>
              <a:rPr lang="en-GB" sz="2800" dirty="0"/>
              <a:t>not </a:t>
            </a:r>
            <a:r>
              <a:rPr lang="en-GB" sz="2800" dirty="0" smtClean="0"/>
              <a:t>fulfil </a:t>
            </a:r>
            <a:r>
              <a:rPr lang="en-GB" sz="2800" dirty="0"/>
              <a:t>the patentability </a:t>
            </a:r>
            <a:r>
              <a:rPr lang="en-GB" sz="2800" dirty="0" smtClean="0"/>
              <a:t>requirements.</a:t>
            </a:r>
          </a:p>
          <a:p>
            <a:r>
              <a:rPr lang="en-GB" sz="2800" dirty="0" smtClean="0"/>
              <a:t>Has less </a:t>
            </a:r>
            <a:r>
              <a:rPr lang="en-GB" sz="2800" dirty="0"/>
              <a:t>stringent requirements (for example, </a:t>
            </a:r>
            <a:r>
              <a:rPr lang="en-GB" sz="2800" dirty="0" smtClean="0"/>
              <a:t> no or lower </a:t>
            </a:r>
            <a:r>
              <a:rPr lang="en-GB" sz="2800" dirty="0"/>
              <a:t>level of inventive step), </a:t>
            </a:r>
            <a:endParaRPr lang="en-GB" sz="2800" dirty="0" smtClean="0"/>
          </a:p>
          <a:p>
            <a:r>
              <a:rPr lang="en-GB" sz="2800" dirty="0" smtClean="0"/>
              <a:t>offer </a:t>
            </a:r>
            <a:r>
              <a:rPr lang="en-GB" sz="2800" dirty="0"/>
              <a:t>shorter term of </a:t>
            </a:r>
            <a:r>
              <a:rPr lang="en-GB" sz="2800" dirty="0" smtClean="0"/>
              <a:t>protection, </a:t>
            </a:r>
            <a:r>
              <a:rPr lang="en-GB" sz="2800" dirty="0" smtClean="0">
                <a:solidFill>
                  <a:srgbClr val="7030A0"/>
                </a:solidFill>
              </a:rPr>
              <a:t>10 years</a:t>
            </a:r>
            <a:r>
              <a:rPr lang="en-GB" sz="2800" dirty="0" smtClean="0"/>
              <a:t> in Kenya.</a:t>
            </a:r>
          </a:p>
          <a:p>
            <a:r>
              <a:rPr lang="en-GB" sz="2800" dirty="0" smtClean="0"/>
              <a:t>Designed </a:t>
            </a:r>
            <a:r>
              <a:rPr lang="en-GB" sz="2800" dirty="0"/>
              <a:t>primarily to respond to the needs of local </a:t>
            </a:r>
            <a:r>
              <a:rPr lang="en-GB" sz="2800" dirty="0" smtClean="0"/>
              <a:t>innovators.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7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624"/>
            <a:ext cx="8087592" cy="64807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INDUSTRIAL DESIGN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908720"/>
            <a:ext cx="8153400" cy="5187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An </a:t>
            </a:r>
            <a:r>
              <a:rPr lang="en-GB" sz="2800" b="1" dirty="0">
                <a:solidFill>
                  <a:srgbClr val="002060"/>
                </a:solidFill>
              </a:rPr>
              <a:t>industrial design </a:t>
            </a:r>
            <a:r>
              <a:rPr lang="en-GB" sz="2800" dirty="0"/>
              <a:t>may consist </a:t>
            </a:r>
            <a:r>
              <a:rPr lang="en-GB" sz="2800" dirty="0" smtClean="0"/>
              <a:t>of: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Three </a:t>
            </a:r>
            <a:r>
              <a:rPr lang="en-GB" sz="2800" dirty="0"/>
              <a:t>dimensional features, </a:t>
            </a:r>
            <a:r>
              <a:rPr lang="en-GB" sz="2800" dirty="0" smtClean="0"/>
              <a:t>e.g. the </a:t>
            </a:r>
            <a:r>
              <a:rPr lang="en-GB" sz="2800" dirty="0">
                <a:solidFill>
                  <a:srgbClr val="7030A0"/>
                </a:solidFill>
              </a:rPr>
              <a:t>shape</a:t>
            </a:r>
            <a:r>
              <a:rPr lang="en-GB" sz="2800" dirty="0"/>
              <a:t> of an </a:t>
            </a:r>
            <a:r>
              <a:rPr lang="en-GB" sz="2800" dirty="0" smtClean="0"/>
              <a:t>article 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T</a:t>
            </a:r>
            <a:r>
              <a:rPr lang="en-GB" sz="2800" dirty="0" smtClean="0"/>
              <a:t>wo </a:t>
            </a:r>
            <a:r>
              <a:rPr lang="en-GB" sz="2800" dirty="0"/>
              <a:t>dimensional features, such as </a:t>
            </a:r>
            <a:r>
              <a:rPr lang="en-GB" sz="2800" dirty="0">
                <a:solidFill>
                  <a:srgbClr val="7030A0"/>
                </a:solidFill>
              </a:rPr>
              <a:t>patterns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7030A0"/>
                </a:solidFill>
              </a:rPr>
              <a:t>lines</a:t>
            </a:r>
            <a:r>
              <a:rPr lang="en-GB" sz="2800" dirty="0"/>
              <a:t> or </a:t>
            </a:r>
            <a:r>
              <a:rPr lang="en-GB" sz="2800" dirty="0" smtClean="0">
                <a:solidFill>
                  <a:srgbClr val="7030A0"/>
                </a:solidFill>
              </a:rPr>
              <a:t>colour</a:t>
            </a:r>
            <a:r>
              <a:rPr lang="en-GB" sz="2800" dirty="0" smtClean="0"/>
              <a:t>.</a:t>
            </a:r>
          </a:p>
          <a:p>
            <a:r>
              <a:rPr lang="en-US" altLang="en-US" sz="2800" dirty="0"/>
              <a:t>The design must be applied to an </a:t>
            </a:r>
            <a:r>
              <a:rPr lang="en-US" altLang="en-US" sz="2800" dirty="0" smtClean="0">
                <a:solidFill>
                  <a:srgbClr val="7030A0"/>
                </a:solidFill>
              </a:rPr>
              <a:t>article</a:t>
            </a:r>
          </a:p>
          <a:p>
            <a:r>
              <a:rPr lang="en-US" altLang="en-US" sz="2800" dirty="0" smtClean="0"/>
              <a:t>Design protection lasts for 5 years but can be renewed to a maximum of </a:t>
            </a:r>
            <a:r>
              <a:rPr lang="en-US" altLang="en-US" sz="2800" dirty="0" smtClean="0">
                <a:solidFill>
                  <a:srgbClr val="7030A0"/>
                </a:solidFill>
              </a:rPr>
              <a:t>15 years </a:t>
            </a:r>
            <a:r>
              <a:rPr lang="en-US" altLang="en-US" sz="2800" dirty="0" smtClean="0"/>
              <a:t>in Kenya.</a:t>
            </a:r>
            <a:endParaRPr lang="en-US" altLang="en-US" sz="2800" dirty="0"/>
          </a:p>
          <a:p>
            <a:r>
              <a:rPr lang="en-GB" sz="2800" dirty="0"/>
              <a:t>T</a:t>
            </a:r>
            <a:r>
              <a:rPr lang="en-GB" sz="2800" dirty="0" smtClean="0"/>
              <a:t>he </a:t>
            </a:r>
            <a:r>
              <a:rPr lang="en-GB" sz="2800" dirty="0"/>
              <a:t>owner of a registered industrial design </a:t>
            </a:r>
            <a:r>
              <a:rPr lang="en-GB" sz="2800" dirty="0" smtClean="0"/>
              <a:t>has </a:t>
            </a:r>
            <a:r>
              <a:rPr lang="en-GB" sz="2800" dirty="0"/>
              <a:t>the right to prevent third parties from making, selling or importing articles bearing or embodying a design which is a </a:t>
            </a:r>
            <a:r>
              <a:rPr lang="en-GB" sz="2800" dirty="0" smtClean="0"/>
              <a:t>copy </a:t>
            </a:r>
            <a:r>
              <a:rPr lang="en-GB" sz="2800" dirty="0"/>
              <a:t>of the protected </a:t>
            </a:r>
            <a:r>
              <a:rPr lang="en-GB" sz="2800" dirty="0" smtClean="0"/>
              <a:t>design.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8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INTRODUCTION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Intellectual Property (IP) is reserved for types of property that result from creations of the human mind, the intellect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GB" altLang="en-US" b="1" dirty="0" smtClean="0">
                <a:cs typeface="Times New Roman" panose="02020603050405020304" pitchFamily="18" charset="0"/>
              </a:rPr>
              <a:t>Three </a:t>
            </a:r>
            <a:r>
              <a:rPr lang="en-GB" altLang="en-US" b="1" dirty="0">
                <a:cs typeface="Times New Roman" panose="02020603050405020304" pitchFamily="18" charset="0"/>
              </a:rPr>
              <a:t>branches </a:t>
            </a:r>
            <a:r>
              <a:rPr lang="en-US" altLang="en-US" b="1" dirty="0">
                <a:cs typeface="Times New Roman" panose="02020603050405020304" pitchFamily="18" charset="0"/>
              </a:rPr>
              <a:t>of </a:t>
            </a:r>
            <a:r>
              <a:rPr lang="en-GB" altLang="en-US" b="1" dirty="0">
                <a:cs typeface="Times New Roman" panose="02020603050405020304" pitchFamily="18" charset="0"/>
              </a:rPr>
              <a:t> </a:t>
            </a:r>
            <a:r>
              <a:rPr lang="en-GB" altLang="en-US" b="1" dirty="0" smtClean="0">
                <a:cs typeface="Times New Roman" panose="02020603050405020304" pitchFamily="18" charset="0"/>
              </a:rPr>
              <a:t>Intellectual Property Rights.</a:t>
            </a:r>
            <a:endParaRPr lang="en-GB" altLang="en-US" b="1" dirty="0">
              <a:cs typeface="Times New Roman" panose="02020603050405020304" pitchFamily="18" charset="0"/>
            </a:endParaRPr>
          </a:p>
          <a:p>
            <a:r>
              <a:rPr lang="en-US" altLang="en-US" sz="3200" dirty="0" smtClean="0">
                <a:solidFill>
                  <a:srgbClr val="7030A0"/>
                </a:solidFill>
              </a:rPr>
              <a:t>Industrial Property </a:t>
            </a:r>
            <a:r>
              <a:rPr lang="en-GB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administered </a:t>
            </a:r>
            <a:r>
              <a:rPr lang="en-GB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by the Kenya </a:t>
            </a:r>
            <a:r>
              <a:rPr lang="en-GB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Industrial Property Institute </a:t>
            </a:r>
            <a:r>
              <a:rPr lang="en-GB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(KIPI).</a:t>
            </a:r>
            <a:endParaRPr lang="en-US" altLang="en-US" sz="3200" dirty="0"/>
          </a:p>
          <a:p>
            <a:r>
              <a:rPr lang="en-US" altLang="en-US" sz="3200" dirty="0" smtClean="0">
                <a:solidFill>
                  <a:srgbClr val="7030A0"/>
                </a:solidFill>
              </a:rPr>
              <a:t>Copyright and Related Rights</a:t>
            </a:r>
            <a:r>
              <a:rPr lang="en-GB" alt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administered by the Kenya </a:t>
            </a:r>
            <a:r>
              <a:rPr lang="en-GB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Copyright Board (KECOBO).</a:t>
            </a:r>
            <a:endParaRPr lang="en-US" altLang="en-US" sz="3200" dirty="0"/>
          </a:p>
          <a:p>
            <a:r>
              <a:rPr lang="en-GB" alt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Plant </a:t>
            </a:r>
            <a:r>
              <a:rPr lang="en-GB" altLang="en-US" sz="32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Breeders </a:t>
            </a:r>
            <a:r>
              <a:rPr lang="en-GB" altLang="en-US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Rights </a:t>
            </a:r>
            <a:r>
              <a:rPr lang="en-GB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administered </a:t>
            </a:r>
            <a:r>
              <a:rPr lang="en-GB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by the Kenya </a:t>
            </a:r>
            <a:r>
              <a:rPr lang="en-GB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Plant Health Inspectorate Services (KEPHIS)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8482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116632"/>
            <a:ext cx="8153400" cy="648072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/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INDUSTRIAL DESIGN CONT’D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980728"/>
            <a:ext cx="8153400" cy="51152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   Products </a:t>
            </a:r>
            <a:r>
              <a:rPr lang="en-GB" sz="2800" b="1" dirty="0">
                <a:solidFill>
                  <a:srgbClr val="002060"/>
                </a:solidFill>
              </a:rPr>
              <a:t>that can benefit from Industrial </a:t>
            </a:r>
            <a:r>
              <a:rPr lang="en-GB" sz="2800" b="1" dirty="0" smtClean="0">
                <a:solidFill>
                  <a:srgbClr val="002060"/>
                </a:solidFill>
              </a:rPr>
              <a:t>design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</a:rPr>
              <a:t>  protection</a:t>
            </a:r>
            <a:endParaRPr lang="en-GB" sz="2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/>
              <a:t>Industrial </a:t>
            </a:r>
            <a:r>
              <a:rPr lang="en-GB" sz="2800" dirty="0"/>
              <a:t>designs are applied to a wide variety of </a:t>
            </a:r>
            <a:r>
              <a:rPr lang="en-GB" sz="2800" dirty="0" smtClean="0"/>
              <a:t>industrial</a:t>
            </a:r>
            <a:r>
              <a:rPr lang="en-GB" sz="2800" dirty="0"/>
              <a:t> products</a:t>
            </a:r>
            <a:r>
              <a:rPr lang="en-GB" sz="2800" dirty="0" smtClean="0"/>
              <a:t> </a:t>
            </a:r>
            <a:r>
              <a:rPr lang="en-GB" sz="2800" dirty="0"/>
              <a:t>and handicraft items</a:t>
            </a:r>
            <a:r>
              <a:rPr lang="en-GB" sz="2800" dirty="0" smtClean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from </a:t>
            </a:r>
            <a:r>
              <a:rPr lang="en-GB" sz="2800" dirty="0"/>
              <a:t>packages and containers to furnishing and household goods</a:t>
            </a:r>
            <a:r>
              <a:rPr lang="en-GB" sz="2800" dirty="0" smtClean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from </a:t>
            </a:r>
            <a:r>
              <a:rPr lang="en-GB" sz="2800" dirty="0"/>
              <a:t>lighting equipment to </a:t>
            </a:r>
            <a:r>
              <a:rPr lang="en-GB" sz="2800" dirty="0" err="1" smtClean="0"/>
              <a:t>jewelry</a:t>
            </a:r>
            <a:r>
              <a:rPr lang="en-GB" sz="2800" dirty="0" smtClean="0"/>
              <a:t>, </a:t>
            </a:r>
            <a:r>
              <a:rPr lang="en-GB" sz="2800" dirty="0"/>
              <a:t>and </a:t>
            </a:r>
            <a:endParaRPr lang="en-GB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from </a:t>
            </a:r>
            <a:r>
              <a:rPr lang="en-GB" sz="2800" dirty="0"/>
              <a:t>electronic devices to textiles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Industrial </a:t>
            </a:r>
            <a:r>
              <a:rPr lang="en-GB" sz="2800" dirty="0"/>
              <a:t>designs may also be relevant to graphic </a:t>
            </a:r>
            <a:r>
              <a:rPr lang="en-GB" sz="2800" dirty="0" smtClean="0"/>
              <a:t>symbols and </a:t>
            </a:r>
            <a:r>
              <a:rPr lang="en-GB" sz="2800" dirty="0"/>
              <a:t>logos.</a:t>
            </a:r>
            <a:endParaRPr lang="en-US" alt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B0F0"/>
                </a:solidFill>
              </a:rPr>
              <a:t>                  Design examples</a:t>
            </a:r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91BA3F-0A4B-4ACF-9FD5-6A107F51F71F}" type="slidenum">
              <a:rPr lang="en-US" altLang="en-US" sz="1050" b="0"/>
              <a:pPr eaLnBrk="1" hangingPunct="1"/>
              <a:t>21</a:t>
            </a:fld>
            <a:endParaRPr lang="en-US" altLang="en-US" sz="1050" b="0"/>
          </a:p>
        </p:txBody>
      </p:sp>
      <p:pic>
        <p:nvPicPr>
          <p:cNvPr id="19463" name="Picture 18" descr="58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31025"/>
            <a:ext cx="1816331" cy="2045274"/>
          </a:xfrm>
        </p:spPr>
      </p:pic>
      <p:pic>
        <p:nvPicPr>
          <p:cNvPr id="19459" name="Picture 7" descr="282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4077072"/>
            <a:ext cx="2128837" cy="2057400"/>
          </a:xfrm>
          <a:noFill/>
        </p:spPr>
      </p:pic>
      <p:pic>
        <p:nvPicPr>
          <p:cNvPr id="19460" name="Picture 10" descr="388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4070301"/>
            <a:ext cx="1782763" cy="2016125"/>
          </a:xfrm>
          <a:noFill/>
        </p:spPr>
      </p:pic>
      <p:pic>
        <p:nvPicPr>
          <p:cNvPr id="19461" name="Picture 13" descr="564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7114" y="1431025"/>
            <a:ext cx="3943350" cy="2323905"/>
          </a:xfrm>
          <a:noFill/>
        </p:spPr>
      </p:pic>
      <p:pic>
        <p:nvPicPr>
          <p:cNvPr id="19462" name="Picture 16" descr="38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1" b="20181"/>
          <a:stretch>
            <a:fillRect/>
          </a:stretch>
        </p:blipFill>
        <p:spPr bwMode="auto">
          <a:xfrm>
            <a:off x="6401223" y="4077072"/>
            <a:ext cx="2362200" cy="20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9906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TRADE SECRET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What </a:t>
            </a:r>
            <a:r>
              <a:rPr lang="en-GB" sz="2800" b="1" dirty="0">
                <a:solidFill>
                  <a:srgbClr val="002060"/>
                </a:solidFill>
              </a:rPr>
              <a:t>is a trade secret?</a:t>
            </a:r>
          </a:p>
          <a:p>
            <a:r>
              <a:rPr lang="en-GB" sz="2800" dirty="0"/>
              <a:t>Trade secrets are intellectual property </a:t>
            </a:r>
            <a:r>
              <a:rPr lang="en-GB" sz="2800" dirty="0" smtClean="0"/>
              <a:t>rights </a:t>
            </a:r>
            <a:r>
              <a:rPr lang="en-GB" sz="2800" dirty="0"/>
              <a:t>on confidential information which may be sold or </a:t>
            </a:r>
            <a:r>
              <a:rPr lang="en-GB" sz="2800" dirty="0" smtClean="0"/>
              <a:t>licensed</a:t>
            </a:r>
          </a:p>
          <a:p>
            <a:pPr marL="0" indent="0">
              <a:buNone/>
            </a:pPr>
            <a:r>
              <a:rPr lang="en-GB" sz="2800" dirty="0" smtClean="0"/>
              <a:t>To </a:t>
            </a:r>
            <a:r>
              <a:rPr lang="en-GB" sz="2800" dirty="0"/>
              <a:t>qualify as a trade secret, the information must </a:t>
            </a:r>
            <a:r>
              <a:rPr lang="en-GB" sz="2800" dirty="0" smtClean="0"/>
              <a:t>:</a:t>
            </a:r>
            <a:endParaRPr lang="en-GB" sz="2800" dirty="0"/>
          </a:p>
          <a:p>
            <a:r>
              <a:rPr lang="en-GB" sz="2800" dirty="0"/>
              <a:t>be </a:t>
            </a:r>
            <a:r>
              <a:rPr lang="en-GB" sz="2800" dirty="0" smtClean="0">
                <a:solidFill>
                  <a:srgbClr val="7030A0"/>
                </a:solidFill>
              </a:rPr>
              <a:t>commercially </a:t>
            </a:r>
            <a:r>
              <a:rPr lang="en-GB" sz="2800" dirty="0">
                <a:solidFill>
                  <a:srgbClr val="7030A0"/>
                </a:solidFill>
              </a:rPr>
              <a:t>valuable</a:t>
            </a:r>
            <a:r>
              <a:rPr lang="en-GB" sz="2800" b="1" dirty="0"/>
              <a:t> </a:t>
            </a:r>
            <a:r>
              <a:rPr lang="en-GB" sz="2800" dirty="0"/>
              <a:t>because it is secret,</a:t>
            </a:r>
          </a:p>
          <a:p>
            <a:r>
              <a:rPr lang="en-GB" sz="2800" dirty="0"/>
              <a:t>be known only to a </a:t>
            </a:r>
            <a:r>
              <a:rPr lang="en-GB" sz="2800" dirty="0">
                <a:solidFill>
                  <a:srgbClr val="7030A0"/>
                </a:solidFill>
              </a:rPr>
              <a:t>limited group of </a:t>
            </a:r>
            <a:r>
              <a:rPr lang="en-GB" sz="2800" dirty="0" smtClean="0">
                <a:solidFill>
                  <a:srgbClr val="7030A0"/>
                </a:solidFill>
              </a:rPr>
              <a:t>persons</a:t>
            </a:r>
            <a:r>
              <a:rPr lang="en-GB" sz="2800" dirty="0" smtClean="0"/>
              <a:t> </a:t>
            </a:r>
            <a:r>
              <a:rPr lang="en-GB" sz="2800" dirty="0"/>
              <a:t>and</a:t>
            </a:r>
          </a:p>
          <a:p>
            <a:r>
              <a:rPr lang="en-GB" sz="2800" dirty="0"/>
              <a:t>be subject to </a:t>
            </a:r>
            <a:r>
              <a:rPr lang="en-GB" sz="2800" dirty="0">
                <a:solidFill>
                  <a:srgbClr val="7030A0"/>
                </a:solidFill>
              </a:rPr>
              <a:t>reasonable steps taken</a:t>
            </a:r>
            <a:r>
              <a:rPr lang="en-GB" sz="2800" dirty="0"/>
              <a:t> by the rightful holder of the information to keep </a:t>
            </a:r>
            <a:r>
              <a:rPr lang="en-GB" sz="2800" dirty="0" smtClean="0"/>
              <a:t>it secret,   including </a:t>
            </a:r>
            <a:r>
              <a:rPr lang="en-GB" sz="2800" dirty="0"/>
              <a:t>the use of confidentiality agreements for </a:t>
            </a:r>
            <a:r>
              <a:rPr lang="en-GB" sz="2800" dirty="0" smtClean="0"/>
              <a:t>business </a:t>
            </a:r>
            <a:r>
              <a:rPr lang="en-GB" sz="2800" dirty="0"/>
              <a:t>partners and employees.</a:t>
            </a:r>
          </a:p>
        </p:txBody>
      </p:sp>
    </p:spTree>
    <p:extLst>
      <p:ext uri="{BB962C8B-B14F-4D97-AF65-F5344CB8AC3E}">
        <p14:creationId xmlns:p14="http://schemas.microsoft.com/office/powerpoint/2010/main" val="80478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9906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TRADE </a:t>
            </a:r>
            <a:r>
              <a:rPr lang="en-GB" sz="2400" b="1" dirty="0" smtClean="0">
                <a:solidFill>
                  <a:srgbClr val="FF0000"/>
                </a:solidFill>
              </a:rPr>
              <a:t>SECRET CONT’D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 Information </a:t>
            </a:r>
            <a:r>
              <a:rPr lang="en-GB" sz="2800" b="1" dirty="0">
                <a:solidFill>
                  <a:srgbClr val="002060"/>
                </a:solidFill>
              </a:rPr>
              <a:t>protected by trade </a:t>
            </a:r>
            <a:r>
              <a:rPr lang="en-GB" sz="2800" b="1" dirty="0" smtClean="0">
                <a:solidFill>
                  <a:srgbClr val="002060"/>
                </a:solidFill>
              </a:rPr>
              <a:t>secrets</a:t>
            </a:r>
          </a:p>
          <a:p>
            <a:r>
              <a:rPr lang="en-GB" sz="2800" dirty="0" smtClean="0"/>
              <a:t>Any </a:t>
            </a:r>
            <a:r>
              <a:rPr lang="en-GB" sz="2800" dirty="0"/>
              <a:t>confidential business information which provides an enterprise a competitive edge and is unknown to </a:t>
            </a:r>
            <a:r>
              <a:rPr lang="en-GB" sz="2800" dirty="0" smtClean="0"/>
              <a:t>others, </a:t>
            </a:r>
            <a:r>
              <a:rPr lang="en-GB" sz="2800" dirty="0"/>
              <a:t>may be protected as a trade </a:t>
            </a:r>
            <a:r>
              <a:rPr lang="en-GB" sz="2800" dirty="0" smtClean="0"/>
              <a:t>secret</a:t>
            </a:r>
          </a:p>
          <a:p>
            <a:pPr marL="0" indent="0">
              <a:buNone/>
            </a:pPr>
            <a:r>
              <a:rPr lang="en-GB" altLang="en-US" sz="2800" dirty="0" smtClean="0">
                <a:solidFill>
                  <a:srgbClr val="0070C0"/>
                </a:solidFill>
              </a:rPr>
              <a:t>   </a:t>
            </a:r>
            <a:r>
              <a:rPr lang="en-GB" altLang="en-US" sz="2800" dirty="0" smtClean="0"/>
              <a:t>This includes:</a:t>
            </a:r>
          </a:p>
          <a:p>
            <a:r>
              <a:rPr lang="en-GB" sz="2800" b="1" dirty="0"/>
              <a:t>technical information</a:t>
            </a:r>
            <a:r>
              <a:rPr lang="en-GB" sz="2800" dirty="0"/>
              <a:t>, such as information concerning manufacturing processes</a:t>
            </a:r>
            <a:r>
              <a:rPr lang="en-GB" sz="2800" dirty="0" smtClean="0"/>
              <a:t>,</a:t>
            </a:r>
            <a:r>
              <a:rPr lang="en-GB" sz="2800" dirty="0"/>
              <a:t> pharmaceutical test data</a:t>
            </a:r>
            <a:endParaRPr lang="en-GB" sz="2800" dirty="0" smtClean="0"/>
          </a:p>
          <a:p>
            <a:r>
              <a:rPr lang="en-GB" sz="2800" b="1" dirty="0"/>
              <a:t>commercial information</a:t>
            </a:r>
            <a:r>
              <a:rPr lang="en-GB" sz="2800" dirty="0"/>
              <a:t>, such as distribution methods, list of suppliers and clients,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48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9906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TRADE AND SERVICE MARKS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A trademark is a sign capable of distinguishing the goods or services of one enterprise from those of other </a:t>
            </a:r>
            <a:r>
              <a:rPr lang="en-GB" sz="2800" dirty="0" smtClean="0"/>
              <a:t>enterprises.</a:t>
            </a:r>
            <a:endParaRPr lang="en-US" altLang="en-US" sz="2800" dirty="0" smtClean="0">
              <a:solidFill>
                <a:srgbClr val="0070C0"/>
              </a:solidFill>
            </a:endParaRPr>
          </a:p>
          <a:p>
            <a:r>
              <a:rPr lang="en-GB" sz="2800" dirty="0"/>
              <a:t> </a:t>
            </a:r>
            <a:r>
              <a:rPr lang="en-GB" sz="2800" dirty="0" smtClean="0"/>
              <a:t>A </a:t>
            </a:r>
            <a:r>
              <a:rPr lang="en-GB" sz="2800" dirty="0"/>
              <a:t>trademark registration will confer an exclusive right to the use of the registered trademark. </a:t>
            </a:r>
            <a:endParaRPr lang="en-GB" sz="2800" dirty="0" smtClean="0"/>
          </a:p>
          <a:p>
            <a:r>
              <a:rPr lang="en-GB" sz="2800" dirty="0" smtClean="0"/>
              <a:t>A </a:t>
            </a:r>
            <a:r>
              <a:rPr lang="en-GB" sz="2800" dirty="0"/>
              <a:t>trademark can be exclusively used by its owner, or licensed to another party for use in return for payment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Registration </a:t>
            </a:r>
            <a:r>
              <a:rPr lang="en-GB" sz="2800" dirty="0"/>
              <a:t>provides legal certainty and reinforces the position of the right holder, for example, in case of litigation.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19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627098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TRADE AND SERVICE </a:t>
            </a:r>
            <a:r>
              <a:rPr lang="en-GB" sz="2400" b="1" dirty="0" smtClean="0">
                <a:solidFill>
                  <a:srgbClr val="FF0000"/>
                </a:solidFill>
              </a:rPr>
              <a:t>MARKS CONT’D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2060"/>
                </a:solidFill>
              </a:rPr>
              <a:t>How long does trademark protection </a:t>
            </a:r>
            <a:r>
              <a:rPr lang="en-GB" sz="2800" b="1" dirty="0" smtClean="0">
                <a:solidFill>
                  <a:srgbClr val="002060"/>
                </a:solidFill>
              </a:rPr>
              <a:t>last ?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/>
              <a:t>The </a:t>
            </a:r>
            <a:r>
              <a:rPr lang="en-GB" sz="2800" dirty="0"/>
              <a:t>term of trademark registration can vary, but is usually </a:t>
            </a:r>
            <a:r>
              <a:rPr lang="en-GB" sz="2800" dirty="0">
                <a:solidFill>
                  <a:srgbClr val="7030A0"/>
                </a:solidFill>
              </a:rPr>
              <a:t>ten years</a:t>
            </a:r>
            <a:r>
              <a:rPr lang="en-GB" sz="2800" dirty="0"/>
              <a:t>. </a:t>
            </a:r>
            <a:endParaRPr lang="en-GB" sz="2800" dirty="0" smtClean="0"/>
          </a:p>
          <a:p>
            <a:r>
              <a:rPr lang="en-GB" sz="2800" dirty="0" smtClean="0"/>
              <a:t>It </a:t>
            </a:r>
            <a:r>
              <a:rPr lang="en-GB" sz="2800" dirty="0"/>
              <a:t>can be renewed indefinitely on payment of additional fees</a:t>
            </a:r>
            <a:endParaRPr lang="en-US" alt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002060"/>
                </a:solidFill>
              </a:rPr>
              <a:t>Kinds of trademarks registered</a:t>
            </a:r>
          </a:p>
          <a:p>
            <a:r>
              <a:rPr lang="en-GB" sz="2800" dirty="0"/>
              <a:t>A word or a combination of words, letters, and </a:t>
            </a:r>
            <a:r>
              <a:rPr lang="en-GB" sz="2800" dirty="0" smtClean="0"/>
              <a:t>numerals</a:t>
            </a:r>
          </a:p>
          <a:p>
            <a:r>
              <a:rPr lang="en-GB" sz="2800" dirty="0" smtClean="0"/>
              <a:t>Drawings</a:t>
            </a:r>
            <a:r>
              <a:rPr lang="en-GB" sz="2800" dirty="0"/>
              <a:t>, symbols, </a:t>
            </a:r>
            <a:endParaRPr lang="en-GB" sz="2800" dirty="0" smtClean="0"/>
          </a:p>
          <a:p>
            <a:r>
              <a:rPr lang="en-GB" sz="2800" dirty="0" smtClean="0"/>
              <a:t>Three-dimensional </a:t>
            </a:r>
            <a:r>
              <a:rPr lang="en-GB" sz="2800" dirty="0"/>
              <a:t>features such as the shape and packaging of goods, </a:t>
            </a:r>
            <a:endParaRPr lang="en-GB" sz="2800" dirty="0" smtClean="0"/>
          </a:p>
          <a:p>
            <a:r>
              <a:rPr lang="en-GB" sz="2800" dirty="0" smtClean="0"/>
              <a:t>Non-visible </a:t>
            </a:r>
            <a:r>
              <a:rPr lang="en-GB" sz="2800" dirty="0"/>
              <a:t>signs such as sounds or fragrances, or </a:t>
            </a:r>
            <a:r>
              <a:rPr lang="en-GB" sz="2800" dirty="0" err="1" smtClean="0"/>
              <a:t>coluor</a:t>
            </a:r>
            <a:r>
              <a:rPr lang="en-GB" sz="2800" dirty="0" smtClean="0"/>
              <a:t> shades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4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54B808-EF2E-4AC8-AD6B-28AA1ABDDF00}" type="slidenum">
              <a:rPr lang="en-US" altLang="en-US" sz="1050" b="0"/>
              <a:pPr eaLnBrk="1" hangingPunct="1"/>
              <a:t>26</a:t>
            </a:fld>
            <a:endParaRPr lang="en-US" altLang="en-US" sz="1050" b="0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71700" y="0"/>
          <a:ext cx="47434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Image" r:id="rId3" imgW="2950820" imgH="5636604" progId="PhotoDeluxeBusiness.Image.1">
                  <p:embed/>
                </p:oleObj>
              </mc:Choice>
              <mc:Fallback>
                <p:oleObj name="Image" r:id="rId3" imgW="2950820" imgH="5636604" progId="PhotoDeluxeBusiness.Image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0"/>
                        <a:ext cx="47434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1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44624"/>
            <a:ext cx="8153400" cy="576064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GEOGRAPHICAL INDICATIONS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99003" y="692696"/>
            <a:ext cx="8153400" cy="5472608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A geographical indication </a:t>
            </a:r>
            <a:r>
              <a:rPr lang="en-GB" sz="2800" dirty="0" smtClean="0"/>
              <a:t> </a:t>
            </a:r>
            <a:r>
              <a:rPr lang="en-GB" sz="2800" dirty="0"/>
              <a:t>is a sign used on </a:t>
            </a:r>
            <a:r>
              <a:rPr lang="en-GB" sz="2800" dirty="0" smtClean="0"/>
              <a:t>products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that </a:t>
            </a:r>
            <a:r>
              <a:rPr lang="en-GB" sz="2800" dirty="0"/>
              <a:t>have a specific geographical origin </a:t>
            </a:r>
            <a:r>
              <a:rPr lang="en-GB" sz="2800" dirty="0" smtClean="0"/>
              <a:t>and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possess </a:t>
            </a:r>
            <a:r>
              <a:rPr lang="en-GB" sz="2800" dirty="0">
                <a:solidFill>
                  <a:srgbClr val="7030A0"/>
                </a:solidFill>
              </a:rPr>
              <a:t>qualities</a:t>
            </a:r>
            <a:r>
              <a:rPr lang="en-GB" sz="2800" dirty="0"/>
              <a:t> or a </a:t>
            </a:r>
            <a:r>
              <a:rPr lang="en-GB" sz="2800" dirty="0">
                <a:solidFill>
                  <a:srgbClr val="7030A0"/>
                </a:solidFill>
              </a:rPr>
              <a:t>reputation</a:t>
            </a:r>
            <a:r>
              <a:rPr lang="en-GB" sz="2800" dirty="0"/>
              <a:t> that are due to that </a:t>
            </a:r>
            <a:r>
              <a:rPr lang="en-GB" sz="2800" dirty="0" smtClean="0"/>
              <a:t>origin.</a:t>
            </a:r>
            <a:endParaRPr lang="en-US" altLang="en-US" sz="2800" dirty="0" smtClean="0">
              <a:solidFill>
                <a:srgbClr val="0070C0"/>
              </a:solidFill>
            </a:endParaRPr>
          </a:p>
          <a:p>
            <a:r>
              <a:rPr lang="en-GB" sz="2800" dirty="0" smtClean="0"/>
              <a:t>Geographical indication </a:t>
            </a:r>
            <a:r>
              <a:rPr lang="en-GB" sz="2800" dirty="0"/>
              <a:t>sign must identify a product as originating in a given </a:t>
            </a:r>
            <a:r>
              <a:rPr lang="en-GB" sz="2800" dirty="0" smtClean="0"/>
              <a:t>place</a:t>
            </a:r>
          </a:p>
          <a:p>
            <a:r>
              <a:rPr lang="en-GB" sz="2800" dirty="0"/>
              <a:t>T</a:t>
            </a:r>
            <a:r>
              <a:rPr lang="en-GB" sz="2800" dirty="0" smtClean="0"/>
              <a:t>he </a:t>
            </a:r>
            <a:r>
              <a:rPr lang="en-GB" sz="2800" dirty="0"/>
              <a:t>qualities, characteristics or reputation of the product should be essentially due to the place of origin</a:t>
            </a:r>
            <a:r>
              <a:rPr lang="en-GB" sz="2800" dirty="0" smtClean="0"/>
              <a:t>.</a:t>
            </a:r>
          </a:p>
          <a:p>
            <a:r>
              <a:rPr lang="en-GB" sz="2800" dirty="0"/>
              <a:t>Geographical indications are typically used for </a:t>
            </a:r>
            <a:r>
              <a:rPr lang="en-GB" sz="2800" dirty="0">
                <a:solidFill>
                  <a:srgbClr val="7030A0"/>
                </a:solidFill>
              </a:rPr>
              <a:t>agricultural products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7030A0"/>
                </a:solidFill>
              </a:rPr>
              <a:t>foodstuffs</a:t>
            </a:r>
            <a:r>
              <a:rPr lang="en-GB" sz="2800" dirty="0" smtClean="0"/>
              <a:t>, </a:t>
            </a:r>
            <a:r>
              <a:rPr lang="en-GB" sz="2800" dirty="0">
                <a:solidFill>
                  <a:srgbClr val="7030A0"/>
                </a:solidFill>
              </a:rPr>
              <a:t>handicrafts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7030A0"/>
                </a:solidFill>
              </a:rPr>
              <a:t>wine and </a:t>
            </a:r>
            <a:r>
              <a:rPr lang="en-GB" sz="2800" dirty="0" smtClean="0">
                <a:solidFill>
                  <a:srgbClr val="7030A0"/>
                </a:solidFill>
              </a:rPr>
              <a:t>spirit</a:t>
            </a:r>
            <a:r>
              <a:rPr lang="en-GB" sz="2800" dirty="0">
                <a:solidFill>
                  <a:srgbClr val="7030A0"/>
                </a:solidFill>
              </a:rPr>
              <a:t> drinks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smtClean="0"/>
              <a:t>and </a:t>
            </a:r>
            <a:r>
              <a:rPr lang="en-GB" sz="2800" dirty="0">
                <a:solidFill>
                  <a:srgbClr val="7030A0"/>
                </a:solidFill>
              </a:rPr>
              <a:t>industrial products</a:t>
            </a:r>
            <a:r>
              <a:rPr lang="en-GB" sz="28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e.g. champagne wine produced in the </a:t>
            </a:r>
            <a:r>
              <a:rPr lang="en-GB" sz="2400" dirty="0"/>
              <a:t>Champagne region </a:t>
            </a:r>
            <a:r>
              <a:rPr lang="en-GB" sz="2400" dirty="0" smtClean="0"/>
              <a:t>of France.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76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116632"/>
            <a:ext cx="8153400" cy="648072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LAYOUT DESIGNS (TOPOGRAPHIES) OF INTEGRATED CIRCUITS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836712"/>
            <a:ext cx="8153400" cy="532859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Integrated </a:t>
            </a:r>
            <a:r>
              <a:rPr lang="en-GB" sz="2800" dirty="0"/>
              <a:t>circuits – commonly known as “chips” or “micro-chips” – are the electronic circuits in which all the components (transistors, diodes and resistors) have been assembled in a certain order on the surface of a thin semiconductor material (usually silicon</a:t>
            </a:r>
            <a:r>
              <a:rPr lang="en-GB" sz="2800" dirty="0" smtClean="0"/>
              <a:t>).</a:t>
            </a:r>
          </a:p>
          <a:p>
            <a:r>
              <a:rPr lang="en-GB" sz="2800" dirty="0"/>
              <a:t>In modern technology, integrated circuits are essential elements </a:t>
            </a:r>
            <a:r>
              <a:rPr lang="en-GB" sz="2800" dirty="0" smtClean="0"/>
              <a:t>of: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7030A0"/>
                </a:solidFill>
              </a:rPr>
              <a:t>Electrical products</a:t>
            </a:r>
            <a:r>
              <a:rPr lang="en-GB" sz="2800" dirty="0" smtClean="0"/>
              <a:t> such </a:t>
            </a:r>
            <a:r>
              <a:rPr lang="en-GB" sz="2800" dirty="0"/>
              <a:t>as watches, television sets, washing </a:t>
            </a:r>
            <a:r>
              <a:rPr lang="en-GB" sz="2800" dirty="0" smtClean="0"/>
              <a:t>machine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7030A0"/>
                </a:solidFill>
              </a:rPr>
              <a:t>D</a:t>
            </a:r>
            <a:r>
              <a:rPr lang="en-GB" sz="2800" dirty="0" smtClean="0">
                <a:solidFill>
                  <a:srgbClr val="7030A0"/>
                </a:solidFill>
              </a:rPr>
              <a:t>igital devices</a:t>
            </a:r>
            <a:r>
              <a:rPr lang="en-GB" sz="2800" dirty="0" smtClean="0"/>
              <a:t> such as sophisticated </a:t>
            </a:r>
            <a:r>
              <a:rPr lang="en-GB" sz="2800" dirty="0"/>
              <a:t>computers, smart </a:t>
            </a:r>
            <a:r>
              <a:rPr lang="en-GB" sz="2800" dirty="0" smtClean="0"/>
              <a:t>phones etc.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80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116632"/>
            <a:ext cx="8153400" cy="648072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PROTECTION AGAINST UNFAIR COMPETITION</a:t>
            </a:r>
            <a:r>
              <a:rPr lang="en-GB" altLang="en-US" sz="2400" b="1" dirty="0"/>
              <a:t/>
            </a:r>
            <a:br>
              <a:rPr lang="en-GB" altLang="en-US" sz="2400" b="1" dirty="0"/>
            </a:b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980728"/>
            <a:ext cx="8153400" cy="5115272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  What is unfair competition</a:t>
            </a:r>
            <a:r>
              <a:rPr lang="en-GB" sz="28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GB" sz="2800" dirty="0" smtClean="0"/>
              <a:t>Unfair competition is any </a:t>
            </a:r>
            <a:r>
              <a:rPr lang="en-GB" sz="2800" dirty="0"/>
              <a:t>act or practice carried out in the course of industrial or commercial activities contrary to </a:t>
            </a:r>
            <a:r>
              <a:rPr lang="en-GB" sz="2800" dirty="0">
                <a:solidFill>
                  <a:srgbClr val="7030A0"/>
                </a:solidFill>
              </a:rPr>
              <a:t>honest </a:t>
            </a:r>
            <a:r>
              <a:rPr lang="en-GB" sz="2800" dirty="0" smtClean="0">
                <a:solidFill>
                  <a:srgbClr val="7030A0"/>
                </a:solidFill>
              </a:rPr>
              <a:t>practices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May include acts or practices like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causing </a:t>
            </a:r>
            <a:r>
              <a:rPr lang="en-GB" sz="2800" dirty="0"/>
              <a:t>confusion, </a:t>
            </a:r>
            <a:endParaRPr lang="en-GB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damaging </a:t>
            </a:r>
            <a:r>
              <a:rPr lang="en-GB" sz="2800" dirty="0"/>
              <a:t>goodwill or reputation</a:t>
            </a:r>
            <a:r>
              <a:rPr lang="en-GB" sz="2800" dirty="0" smtClean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misleading </a:t>
            </a:r>
            <a:r>
              <a:rPr lang="en-GB" sz="2800" dirty="0"/>
              <a:t>the public and </a:t>
            </a:r>
            <a:endParaRPr lang="en-GB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the </a:t>
            </a:r>
            <a:r>
              <a:rPr lang="en-GB" sz="2800" dirty="0"/>
              <a:t>use of secret information.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9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9906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PLANT BREEDERS RIGHTS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</a:rPr>
              <a:t>Plant Breeders’ Rights </a:t>
            </a:r>
            <a:r>
              <a:rPr lang="en-GB" sz="2800" dirty="0"/>
              <a:t> </a:t>
            </a:r>
            <a:r>
              <a:rPr lang="en-GB" sz="2800" dirty="0">
                <a:solidFill>
                  <a:srgbClr val="7030A0"/>
                </a:solidFill>
              </a:rPr>
              <a:t>(</a:t>
            </a:r>
            <a:r>
              <a:rPr lang="en-GB" sz="2800" b="1" dirty="0">
                <a:solidFill>
                  <a:srgbClr val="7030A0"/>
                </a:solidFill>
              </a:rPr>
              <a:t>PBR</a:t>
            </a:r>
            <a:r>
              <a:rPr lang="en-GB" sz="2800" dirty="0" smtClean="0">
                <a:solidFill>
                  <a:srgbClr val="7030A0"/>
                </a:solidFill>
              </a:rPr>
              <a:t>),</a:t>
            </a:r>
          </a:p>
          <a:p>
            <a:r>
              <a:rPr lang="en-GB" sz="2800" dirty="0"/>
              <a:t>A</a:t>
            </a:r>
            <a:r>
              <a:rPr lang="en-GB" sz="2800" dirty="0" smtClean="0"/>
              <a:t>lso </a:t>
            </a:r>
            <a:r>
              <a:rPr lang="en-GB" sz="2800" dirty="0"/>
              <a:t>known as </a:t>
            </a:r>
            <a:r>
              <a:rPr lang="en-GB" sz="2800" dirty="0" smtClean="0">
                <a:solidFill>
                  <a:srgbClr val="7030A0"/>
                </a:solidFill>
              </a:rPr>
              <a:t>Plant Variety Rights</a:t>
            </a:r>
            <a:r>
              <a:rPr lang="en-GB" sz="2800" dirty="0">
                <a:solidFill>
                  <a:srgbClr val="7030A0"/>
                </a:solidFill>
              </a:rPr>
              <a:t> (PVR</a:t>
            </a:r>
            <a:r>
              <a:rPr lang="en-GB" sz="2800" dirty="0" smtClean="0">
                <a:solidFill>
                  <a:srgbClr val="7030A0"/>
                </a:solidFill>
              </a:rPr>
              <a:t>),</a:t>
            </a:r>
          </a:p>
          <a:p>
            <a:r>
              <a:rPr lang="en-GB" sz="2800" dirty="0" smtClean="0"/>
              <a:t>Are </a:t>
            </a:r>
            <a:r>
              <a:rPr lang="en-GB" sz="2800" dirty="0"/>
              <a:t>rights granted to the </a:t>
            </a:r>
            <a:r>
              <a:rPr lang="en-GB" sz="2800" dirty="0" smtClean="0"/>
              <a:t>breeder of </a:t>
            </a:r>
            <a:r>
              <a:rPr lang="en-GB" sz="2800" dirty="0"/>
              <a:t>a new </a:t>
            </a:r>
            <a:r>
              <a:rPr lang="en-GB" sz="2800" dirty="0" smtClean="0"/>
              <a:t>plant variety </a:t>
            </a:r>
          </a:p>
          <a:p>
            <a:r>
              <a:rPr lang="en-GB" sz="2800" dirty="0" smtClean="0"/>
              <a:t>Gives the breeder exclusive </a:t>
            </a:r>
            <a:r>
              <a:rPr lang="en-GB" sz="2800" dirty="0"/>
              <a:t>control for a number of </a:t>
            </a:r>
            <a:r>
              <a:rPr lang="en-GB" sz="2800" dirty="0" smtClean="0"/>
              <a:t>years, over the: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/>
              <a:t> </a:t>
            </a:r>
            <a:r>
              <a:rPr lang="en-GB" sz="2800" dirty="0">
                <a:solidFill>
                  <a:srgbClr val="7030A0"/>
                </a:solidFill>
              </a:rPr>
              <a:t>propagating material </a:t>
            </a:r>
            <a:r>
              <a:rPr lang="en-GB" sz="2800" dirty="0" smtClean="0"/>
              <a:t>(including</a:t>
            </a:r>
            <a:r>
              <a:rPr lang="en-GB" sz="2800" dirty="0"/>
              <a:t> </a:t>
            </a:r>
            <a:r>
              <a:rPr lang="en-GB" sz="2800" dirty="0" smtClean="0"/>
              <a:t> seed, </a:t>
            </a:r>
            <a:r>
              <a:rPr lang="en-GB" sz="2800" dirty="0"/>
              <a:t>cuttings, divisions, tissue culture) </a:t>
            </a:r>
            <a:r>
              <a:rPr lang="en-GB" sz="2800" dirty="0" smtClean="0"/>
              <a:t>and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solidFill>
                  <a:srgbClr val="7030A0"/>
                </a:solidFill>
              </a:rPr>
              <a:t>harvested </a:t>
            </a:r>
            <a:r>
              <a:rPr lang="en-GB" sz="2800" dirty="0">
                <a:solidFill>
                  <a:srgbClr val="7030A0"/>
                </a:solidFill>
              </a:rPr>
              <a:t>material </a:t>
            </a:r>
            <a:r>
              <a:rPr lang="en-GB" sz="2800" dirty="0" smtClean="0"/>
              <a:t>(cut flowers, </a:t>
            </a:r>
            <a:r>
              <a:rPr lang="en-GB" sz="2800" dirty="0"/>
              <a:t>fruit, foliage) of a new </a:t>
            </a:r>
            <a:r>
              <a:rPr lang="en-GB" sz="2800" dirty="0" smtClean="0"/>
              <a:t>variety.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75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6206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2060"/>
                </a:solidFill>
              </a:rPr>
              <a:t>REASONS FOR PROTECTING IPR</a:t>
            </a:r>
            <a:endParaRPr lang="en-GB" alt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153400" cy="54006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To prevent </a:t>
            </a:r>
            <a:r>
              <a:rPr lang="en-US" sz="2400" dirty="0" smtClean="0"/>
              <a:t>imitation or copying</a:t>
            </a:r>
            <a:endParaRPr lang="en-GB" sz="2400" dirty="0"/>
          </a:p>
          <a:p>
            <a:pPr lvl="0"/>
            <a:r>
              <a:rPr lang="en-US" sz="2400" dirty="0"/>
              <a:t>To send a signal to the market about </a:t>
            </a:r>
            <a:r>
              <a:rPr lang="en-US" sz="2400" dirty="0" smtClean="0"/>
              <a:t>the </a:t>
            </a:r>
            <a:r>
              <a:rPr lang="en-US" sz="2400" dirty="0"/>
              <a:t>product </a:t>
            </a:r>
            <a:endParaRPr lang="en-GB" sz="2400" dirty="0"/>
          </a:p>
          <a:p>
            <a:pPr lvl="0"/>
            <a:r>
              <a:rPr lang="en-US" sz="2400" dirty="0"/>
              <a:t>To avoid wasteful investments in Research &amp; Development by consulting patent database</a:t>
            </a:r>
            <a:endParaRPr lang="en-GB" sz="2400" dirty="0"/>
          </a:p>
          <a:p>
            <a:pPr lvl="0"/>
            <a:r>
              <a:rPr lang="en-US" sz="2400" dirty="0"/>
              <a:t>To increase market share</a:t>
            </a:r>
            <a:endParaRPr lang="en-GB" sz="2400" dirty="0"/>
          </a:p>
          <a:p>
            <a:pPr lvl="0"/>
            <a:r>
              <a:rPr lang="en-US" sz="2400" dirty="0"/>
              <a:t>To get protection in overseas markets</a:t>
            </a:r>
            <a:endParaRPr lang="en-GB" sz="2400" dirty="0"/>
          </a:p>
          <a:p>
            <a:pPr lvl="0"/>
            <a:r>
              <a:rPr lang="en-US" sz="2400" dirty="0"/>
              <a:t>To get access to new financing opportunities</a:t>
            </a:r>
            <a:endParaRPr lang="en-GB" sz="2400" dirty="0"/>
          </a:p>
          <a:p>
            <a:pPr lvl="0"/>
            <a:r>
              <a:rPr lang="en-US" sz="2400" dirty="0"/>
              <a:t>To increase the market value of the organization</a:t>
            </a:r>
            <a:endParaRPr lang="en-GB" sz="2400" dirty="0"/>
          </a:p>
          <a:p>
            <a:pPr lvl="0"/>
            <a:r>
              <a:rPr lang="en-US" sz="2400" dirty="0"/>
              <a:t>To enhance the reputation of the organization</a:t>
            </a:r>
            <a:endParaRPr lang="en-GB" sz="2400" dirty="0"/>
          </a:p>
          <a:p>
            <a:pPr lvl="0"/>
            <a:r>
              <a:rPr lang="en-US" sz="2400" dirty="0"/>
              <a:t>To create a corporate identity through </a:t>
            </a:r>
            <a:r>
              <a:rPr lang="en-US" sz="2400" dirty="0" smtClean="0"/>
              <a:t>a       </a:t>
            </a:r>
            <a:endParaRPr lang="en-GB" sz="2400" dirty="0"/>
          </a:p>
          <a:p>
            <a:pPr marL="0" indent="0">
              <a:buNone/>
            </a:pPr>
            <a:r>
              <a:rPr lang="en-US" sz="2400" dirty="0" smtClean="0"/>
              <a:t>    trademark and </a:t>
            </a:r>
            <a:r>
              <a:rPr lang="en-US" sz="2400" dirty="0"/>
              <a:t>branding strategy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 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43322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</a:t>
            </a:r>
            <a:r>
              <a:rPr lang="en-GB" dirty="0" smtClean="0">
                <a:solidFill>
                  <a:srgbClr val="C00000"/>
                </a:solidFill>
              </a:rPr>
              <a:t>END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sz="32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altLang="en-US" sz="32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altLang="en-US" sz="32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altLang="en-US" sz="5400" dirty="0" smtClean="0">
                <a:solidFill>
                  <a:srgbClr val="002060"/>
                </a:solidFill>
              </a:rPr>
              <a:t>THANK </a:t>
            </a:r>
            <a:r>
              <a:rPr lang="en-GB" altLang="en-US" sz="5400" dirty="0">
                <a:solidFill>
                  <a:srgbClr val="002060"/>
                </a:solidFill>
              </a:rPr>
              <a:t>YOU FOR LISTENING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25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699106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</a:rPr>
              <a:t>COPYRIGHT AND RELATED RIGHT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7208" y="6237312"/>
            <a:ext cx="2209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7030A0"/>
                </a:solidFill>
              </a:rPr>
              <a:t>COPYRIGHT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Also known in some countries as </a:t>
            </a:r>
            <a:r>
              <a:rPr lang="en-US" sz="2800" dirty="0" smtClean="0">
                <a:solidFill>
                  <a:srgbClr val="7030A0"/>
                </a:solidFill>
              </a:rPr>
              <a:t>Author’s right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Copyright relates to: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2800" dirty="0" smtClean="0"/>
              <a:t> </a:t>
            </a:r>
            <a:r>
              <a:rPr lang="en-GB" sz="2800" dirty="0">
                <a:solidFill>
                  <a:srgbClr val="C00000"/>
                </a:solidFill>
              </a:rPr>
              <a:t>literary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C00000"/>
                </a:solidFill>
              </a:rPr>
              <a:t>artistic</a:t>
            </a:r>
            <a:r>
              <a:rPr lang="en-GB" sz="2800" dirty="0"/>
              <a:t> </a:t>
            </a:r>
            <a:r>
              <a:rPr lang="en-GB" sz="2800" dirty="0" smtClean="0">
                <a:solidFill>
                  <a:srgbClr val="C00000"/>
                </a:solidFill>
              </a:rPr>
              <a:t>creations</a:t>
            </a:r>
            <a:r>
              <a:rPr lang="en-GB" sz="2800" dirty="0" smtClean="0"/>
              <a:t>, </a:t>
            </a:r>
            <a:r>
              <a:rPr lang="en-GB" sz="2800" dirty="0"/>
              <a:t>such as books</a:t>
            </a:r>
            <a:endParaRPr lang="en-GB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/>
              <a:t>    music</a:t>
            </a:r>
            <a:r>
              <a:rPr lang="en-GB" sz="2800" dirty="0"/>
              <a:t>, paintings and sculptures, films </a:t>
            </a:r>
            <a:r>
              <a:rPr lang="en-GB" sz="2800" dirty="0" smtClean="0"/>
              <a:t>and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2800" dirty="0" smtClean="0"/>
              <a:t> </a:t>
            </a:r>
            <a:r>
              <a:rPr lang="en-GB" sz="2800" dirty="0">
                <a:solidFill>
                  <a:srgbClr val="C00000"/>
                </a:solidFill>
              </a:rPr>
              <a:t>technology-based </a:t>
            </a:r>
            <a:r>
              <a:rPr lang="en-GB" sz="2800" dirty="0" smtClean="0">
                <a:solidFill>
                  <a:srgbClr val="C00000"/>
                </a:solidFill>
              </a:rPr>
              <a:t>works</a:t>
            </a:r>
            <a:r>
              <a:rPr lang="en-GB" sz="2800" dirty="0" smtClean="0"/>
              <a:t>, such </a:t>
            </a:r>
            <a:r>
              <a:rPr lang="en-GB" sz="2800" dirty="0"/>
              <a:t>as computer programs and electronic databases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 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2187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188640"/>
            <a:ext cx="8153400" cy="792088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</a:rPr>
              <a:t>COPYRIGHT AND RELATED RIGHT CONT’D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RELATED </a:t>
            </a:r>
            <a:r>
              <a:rPr lang="en-GB" sz="2800" b="1" dirty="0">
                <a:solidFill>
                  <a:srgbClr val="7030A0"/>
                </a:solidFill>
              </a:rPr>
              <a:t>RIGHTS </a:t>
            </a:r>
            <a:endParaRPr lang="en-GB" sz="2800" b="1" dirty="0" smtClean="0">
              <a:solidFill>
                <a:srgbClr val="7030A0"/>
              </a:solidFill>
            </a:endParaRPr>
          </a:p>
          <a:p>
            <a:r>
              <a:rPr lang="en-GB" sz="2800" dirty="0" smtClean="0"/>
              <a:t>Also known as </a:t>
            </a:r>
            <a:r>
              <a:rPr lang="en-GB" sz="2800" dirty="0" smtClean="0">
                <a:solidFill>
                  <a:srgbClr val="7030A0"/>
                </a:solidFill>
              </a:rPr>
              <a:t>Neighbouring Rights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R</a:t>
            </a:r>
            <a:r>
              <a:rPr lang="en-GB" sz="2800" b="1" dirty="0" smtClean="0">
                <a:solidFill>
                  <a:srgbClr val="002060"/>
                </a:solidFill>
              </a:rPr>
              <a:t>elated rights </a:t>
            </a:r>
            <a:r>
              <a:rPr lang="en-GB" sz="2800" dirty="0" smtClean="0"/>
              <a:t>protect </a:t>
            </a:r>
            <a:r>
              <a:rPr lang="en-GB" sz="2800" dirty="0"/>
              <a:t>the legal interest of certain persons or o</a:t>
            </a:r>
            <a:r>
              <a:rPr lang="en-GB" sz="2800" dirty="0" smtClean="0"/>
              <a:t>rganizations</a:t>
            </a:r>
            <a:r>
              <a:rPr lang="en-GB" sz="2800" dirty="0"/>
              <a:t>, who </a:t>
            </a:r>
            <a:r>
              <a:rPr lang="en-GB" sz="2800"/>
              <a:t>either </a:t>
            </a:r>
            <a:r>
              <a:rPr lang="en-GB" sz="2800" smtClean="0"/>
              <a:t>contribute </a:t>
            </a:r>
            <a:r>
              <a:rPr lang="en-GB" sz="2800" dirty="0"/>
              <a:t>to: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Making works available to the public or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Produce subject </a:t>
            </a:r>
            <a:r>
              <a:rPr lang="en-GB" sz="2800" dirty="0" smtClean="0"/>
              <a:t>matter </a:t>
            </a:r>
            <a:r>
              <a:rPr lang="en-GB" sz="2800" dirty="0"/>
              <a:t>that does not qualify as “works”, but express creativity or </a:t>
            </a:r>
            <a:r>
              <a:rPr lang="en-GB" sz="2800" dirty="0" smtClean="0"/>
              <a:t>skills </a:t>
            </a:r>
            <a:r>
              <a:rPr lang="en-GB" sz="2800" dirty="0"/>
              <a:t>sufficient to justify recognition of a copyright-like property </a:t>
            </a:r>
            <a:r>
              <a:rPr lang="en-GB" sz="2800" dirty="0" smtClean="0"/>
              <a:t>right e.g.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 Performing Artists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 </a:t>
            </a:r>
            <a:r>
              <a:rPr lang="en-GB" sz="2800" dirty="0"/>
              <a:t>Phonograms </a:t>
            </a:r>
            <a:r>
              <a:rPr lang="en-GB" sz="2800" dirty="0" smtClean="0"/>
              <a:t>Producers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 Broadcasting Organizations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423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</a:rPr>
              <a:t>INDUSTRIAL PROPERTY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747" y="1052736"/>
            <a:ext cx="8153400" cy="449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3000" dirty="0" smtClean="0"/>
              <a:t>Industrial </a:t>
            </a:r>
            <a:r>
              <a:rPr lang="en-GB" sz="3000" dirty="0"/>
              <a:t>property takes a range of forms, </a:t>
            </a:r>
            <a:r>
              <a:rPr lang="en-GB" sz="3000" dirty="0" smtClean="0"/>
              <a:t>including: </a:t>
            </a:r>
            <a:endParaRPr lang="en-US" altLang="en-US" sz="3000" b="1" dirty="0"/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2060"/>
                </a:solidFill>
              </a:rPr>
              <a:t>Patent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for </a:t>
            </a:r>
            <a:r>
              <a:rPr lang="en-US" altLang="en-US" sz="2800" dirty="0" smtClean="0"/>
              <a:t>inventions of new </a:t>
            </a:r>
            <a:r>
              <a:rPr lang="en-US" altLang="en-US" sz="2800" dirty="0"/>
              <a:t>or improved product or processes.</a:t>
            </a:r>
            <a:endParaRPr lang="en-GB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002060"/>
                </a:solidFill>
              </a:rPr>
              <a:t>Industrial Design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600" dirty="0"/>
              <a:t>for </a:t>
            </a:r>
            <a:r>
              <a:rPr lang="en-GB" sz="2600" dirty="0"/>
              <a:t>aesthetic creations related to the </a:t>
            </a:r>
            <a:r>
              <a:rPr lang="en-GB" sz="2600" dirty="0" smtClean="0"/>
              <a:t>shape or appearance </a:t>
            </a:r>
            <a:r>
              <a:rPr lang="en-GB" sz="2600" dirty="0"/>
              <a:t>of industrial </a:t>
            </a:r>
            <a:r>
              <a:rPr lang="en-GB" sz="2600" dirty="0" smtClean="0"/>
              <a:t>products.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2060"/>
                </a:solidFill>
              </a:rPr>
              <a:t>Trade </a:t>
            </a:r>
            <a:r>
              <a:rPr lang="en-US" altLang="en-US" sz="2800" b="1" dirty="0">
                <a:solidFill>
                  <a:srgbClr val="002060"/>
                </a:solidFill>
              </a:rPr>
              <a:t>secret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/>
              <a:t>for undisclosed information and know-how</a:t>
            </a:r>
            <a:r>
              <a:rPr lang="en-US" altLang="en-US" sz="2800" dirty="0" smtClean="0"/>
              <a:t>.</a:t>
            </a:r>
            <a:r>
              <a:rPr lang="en-US" altLang="en-US" sz="2800" dirty="0">
                <a:cs typeface="Times New Roman" panose="02020603050405020304" pitchFamily="18" charset="0"/>
              </a:rPr>
              <a:t> Trade secret is an information and secret which has economic value and industrial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application.</a:t>
            </a:r>
            <a:endParaRPr lang="en-GB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2060"/>
                </a:solidFill>
              </a:rPr>
              <a:t>Trademark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and </a:t>
            </a:r>
            <a:r>
              <a:rPr lang="en-US" altLang="en-US" sz="2800" b="1" dirty="0">
                <a:solidFill>
                  <a:srgbClr val="002060"/>
                </a:solidFill>
              </a:rPr>
              <a:t>service mark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/>
              <a:t>for words, symbols, pictures, sounds, smells or a combination of </a:t>
            </a:r>
            <a:r>
              <a:rPr lang="en-US" altLang="en-US" sz="2800" dirty="0" smtClean="0"/>
              <a:t>these, </a:t>
            </a:r>
            <a:r>
              <a:rPr lang="en-US" altLang="en-US" sz="2800" dirty="0"/>
              <a:t>to distinguish </a:t>
            </a:r>
            <a:r>
              <a:rPr lang="en-US" altLang="en-US" sz="2800" dirty="0" smtClean="0"/>
              <a:t>goods </a:t>
            </a:r>
            <a:r>
              <a:rPr lang="en-US" altLang="en-US" sz="2800" dirty="0"/>
              <a:t>and services of one trader from those of another.</a:t>
            </a:r>
            <a:endParaRPr lang="en-GB" altLang="en-US" sz="2800" dirty="0"/>
          </a:p>
          <a:p>
            <a:pPr>
              <a:lnSpc>
                <a:spcPct val="90000"/>
              </a:lnSpc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86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789709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</a:rPr>
              <a:t>INDUSTRIAL PROPERTY CONT’D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49685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002060"/>
                </a:solidFill>
              </a:rPr>
              <a:t>Geographical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indication </a:t>
            </a:r>
            <a:r>
              <a:rPr lang="en-US" altLang="en-US" sz="2800" dirty="0" smtClean="0">
                <a:solidFill>
                  <a:srgbClr val="002060"/>
                </a:solidFill>
              </a:rPr>
              <a:t> </a:t>
            </a:r>
            <a:r>
              <a:rPr lang="en-US" altLang="en-US" sz="2800" dirty="0"/>
              <a:t>for the origin of </a:t>
            </a:r>
            <a:r>
              <a:rPr lang="en-US" altLang="en-US" sz="2800" dirty="0" smtClean="0"/>
              <a:t>products.</a:t>
            </a:r>
            <a:endParaRPr lang="en-GB" altLang="en-US" sz="2800" dirty="0"/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002060"/>
                </a:solidFill>
              </a:rPr>
              <a:t>L</a:t>
            </a:r>
            <a:r>
              <a:rPr lang="en-GB" sz="2800" b="1" dirty="0" smtClean="0">
                <a:solidFill>
                  <a:srgbClr val="002060"/>
                </a:solidFill>
              </a:rPr>
              <a:t>ayout-designs </a:t>
            </a:r>
            <a:r>
              <a:rPr lang="en-GB" sz="2800" b="1" dirty="0">
                <a:solidFill>
                  <a:srgbClr val="002060"/>
                </a:solidFill>
              </a:rPr>
              <a:t>of integrated </a:t>
            </a:r>
            <a:r>
              <a:rPr lang="en-GB" sz="2800" b="1" dirty="0" smtClean="0">
                <a:solidFill>
                  <a:srgbClr val="002060"/>
                </a:solidFill>
              </a:rPr>
              <a:t>circuits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dirty="0"/>
              <a:t>for 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3-dimensional configuration of electronic circuits in integrated circuit </a:t>
            </a:r>
            <a:r>
              <a:rPr lang="en-US" altLang="en-US" sz="2800" dirty="0" smtClean="0"/>
              <a:t>products.</a:t>
            </a:r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002060"/>
                </a:solidFill>
              </a:rPr>
              <a:t>P</a:t>
            </a:r>
            <a:r>
              <a:rPr lang="en-GB" sz="2800" b="1" dirty="0" smtClean="0">
                <a:solidFill>
                  <a:srgbClr val="002060"/>
                </a:solidFill>
              </a:rPr>
              <a:t>rotection </a:t>
            </a:r>
            <a:r>
              <a:rPr lang="en-GB" sz="2800" b="1" dirty="0">
                <a:solidFill>
                  <a:srgbClr val="002060"/>
                </a:solidFill>
              </a:rPr>
              <a:t>against unfair competition</a:t>
            </a:r>
            <a:endParaRPr lang="en-GB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0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9906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PATENT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Definition of a patent</a:t>
            </a:r>
            <a:endParaRPr lang="en-US" altLang="en-US" sz="2800" dirty="0" smtClean="0">
              <a:solidFill>
                <a:srgbClr val="002060"/>
              </a:solidFill>
            </a:endParaRPr>
          </a:p>
          <a:p>
            <a:r>
              <a:rPr lang="en-US" altLang="en-US" sz="2800" dirty="0">
                <a:ea typeface="MS Mincho" panose="02020609040205080304" pitchFamily="49" charset="-128"/>
              </a:rPr>
              <a:t>A </a:t>
            </a:r>
            <a:r>
              <a:rPr lang="en-GB" altLang="en-US" sz="2800" dirty="0">
                <a:ea typeface="MS Mincho" panose="02020609040205080304" pitchFamily="49" charset="-128"/>
              </a:rPr>
              <a:t>patent describes an invention for which the inventor claims </a:t>
            </a:r>
            <a:r>
              <a:rPr lang="en-GB" altLang="en-US" sz="2800" dirty="0" smtClean="0">
                <a:ea typeface="MS Mincho" panose="02020609040205080304" pitchFamily="49" charset="-128"/>
              </a:rPr>
              <a:t>an </a:t>
            </a:r>
            <a:r>
              <a:rPr lang="en-GB" altLang="en-US" sz="2800" dirty="0">
                <a:ea typeface="MS Mincho" panose="02020609040205080304" pitchFamily="49" charset="-128"/>
              </a:rPr>
              <a:t>exclusive right</a:t>
            </a:r>
            <a:r>
              <a:rPr lang="en-US" altLang="en-US" sz="2800" dirty="0">
                <a:ea typeface="MS Mincho" panose="02020609040205080304" pitchFamily="49" charset="-128"/>
              </a:rPr>
              <a:t>.</a:t>
            </a:r>
            <a:r>
              <a:rPr lang="en-GB" altLang="en-US" sz="2800" dirty="0"/>
              <a:t> </a:t>
            </a:r>
          </a:p>
          <a:p>
            <a:r>
              <a:rPr lang="en-US" altLang="en-US" sz="2800" dirty="0" smtClean="0"/>
              <a:t>Invention </a:t>
            </a:r>
            <a:r>
              <a:rPr lang="en-US" altLang="en-US" sz="2800" dirty="0"/>
              <a:t>is a new solution to “technical” problem</a:t>
            </a:r>
            <a:r>
              <a:rPr lang="en-US" altLang="en-US" sz="2800" dirty="0" smtClean="0"/>
              <a:t>.</a:t>
            </a:r>
          </a:p>
          <a:p>
            <a:r>
              <a:rPr lang="en-US" sz="2800" dirty="0" smtClean="0"/>
              <a:t>It </a:t>
            </a:r>
            <a:r>
              <a:rPr lang="en-GB" sz="2800" dirty="0" smtClean="0"/>
              <a:t>is </a:t>
            </a:r>
            <a:r>
              <a:rPr lang="en-GB" sz="2800" dirty="0"/>
              <a:t>defined to include </a:t>
            </a:r>
            <a:r>
              <a:rPr lang="en-GB" sz="2800" dirty="0" smtClean="0"/>
              <a:t>any </a:t>
            </a:r>
            <a:r>
              <a:rPr lang="en-GB" sz="2800" dirty="0">
                <a:solidFill>
                  <a:srgbClr val="7030A0"/>
                </a:solidFill>
              </a:rPr>
              <a:t>new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7030A0"/>
                </a:solidFill>
              </a:rPr>
              <a:t>useful</a:t>
            </a:r>
            <a:r>
              <a:rPr lang="en-GB" sz="2800" dirty="0"/>
              <a:t> </a:t>
            </a:r>
            <a:r>
              <a:rPr lang="en-GB" sz="2800" b="1" dirty="0" smtClean="0">
                <a:solidFill>
                  <a:srgbClr val="002060"/>
                </a:solidFill>
              </a:rPr>
              <a:t>product</a:t>
            </a:r>
            <a:r>
              <a:rPr lang="en-GB" sz="2800" dirty="0" smtClean="0"/>
              <a:t> or </a:t>
            </a:r>
            <a:r>
              <a:rPr lang="en-GB" sz="2800" b="1" dirty="0" smtClean="0">
                <a:solidFill>
                  <a:srgbClr val="002060"/>
                </a:solidFill>
              </a:rPr>
              <a:t>process</a:t>
            </a:r>
            <a:r>
              <a:rPr lang="en-GB" sz="2800" dirty="0"/>
              <a:t>.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6305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6" y="281622"/>
            <a:ext cx="8153400" cy="69910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PATENT CONT’D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/>
          <a:lstStyle/>
          <a:p>
            <a:r>
              <a:rPr lang="en-GB" altLang="en-US" sz="2800" dirty="0" smtClean="0"/>
              <a:t>Any </a:t>
            </a:r>
            <a:r>
              <a:rPr lang="en-GB" altLang="en-US" sz="2800" dirty="0"/>
              <a:t>invention which is not protected in a given country, is considered </a:t>
            </a:r>
            <a:r>
              <a:rPr lang="en-GB" altLang="en-US" sz="2800" dirty="0" smtClean="0"/>
              <a:t>to be in </a:t>
            </a:r>
            <a:r>
              <a:rPr lang="en-GB" altLang="en-US" sz="2800" dirty="0"/>
              <a:t>the </a:t>
            </a:r>
            <a:r>
              <a:rPr lang="en-GB" altLang="en-US" sz="2800" b="1" dirty="0">
                <a:solidFill>
                  <a:srgbClr val="002060"/>
                </a:solidFill>
              </a:rPr>
              <a:t>public domain</a:t>
            </a:r>
            <a:r>
              <a:rPr lang="en-GB" altLang="en-US" sz="2800" dirty="0">
                <a:solidFill>
                  <a:srgbClr val="002060"/>
                </a:solidFill>
              </a:rPr>
              <a:t> </a:t>
            </a:r>
            <a:r>
              <a:rPr lang="en-GB" altLang="en-US" sz="2800" dirty="0"/>
              <a:t>in that country. </a:t>
            </a:r>
            <a:endParaRPr lang="en-US" altLang="en-US" sz="2800" dirty="0"/>
          </a:p>
          <a:p>
            <a:r>
              <a:rPr lang="en-GB" altLang="en-US" sz="2800" dirty="0" smtClean="0"/>
              <a:t>The unprotected invention may be used </a:t>
            </a:r>
            <a:r>
              <a:rPr lang="en-GB" altLang="en-US" sz="2800" dirty="0"/>
              <a:t>in the said country for its own </a:t>
            </a:r>
            <a:r>
              <a:rPr lang="en-GB" altLang="en-US" sz="2800" dirty="0" smtClean="0"/>
              <a:t>technological </a:t>
            </a:r>
            <a:r>
              <a:rPr lang="en-GB" altLang="en-US" sz="2800" dirty="0"/>
              <a:t>development without </a:t>
            </a:r>
            <a:r>
              <a:rPr lang="en-GB" altLang="en-US" sz="2800" dirty="0" smtClean="0"/>
              <a:t>any </a:t>
            </a:r>
            <a:r>
              <a:rPr lang="en-GB" altLang="en-US" sz="2800" dirty="0"/>
              <a:t>risk of </a:t>
            </a:r>
            <a:r>
              <a:rPr lang="en-GB" altLang="en-US" sz="2800" dirty="0" smtClean="0"/>
              <a:t>infringement.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49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pi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kipi template</Template>
  <TotalTime>2269</TotalTime>
  <Words>1617</Words>
  <Application>Microsoft Office PowerPoint</Application>
  <PresentationFormat>On-screen Show (4:3)</PresentationFormat>
  <Paragraphs>230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Courier New</vt:lpstr>
      <vt:lpstr>MS Mincho</vt:lpstr>
      <vt:lpstr>Times New Roman</vt:lpstr>
      <vt:lpstr>Tw Cen MT</vt:lpstr>
      <vt:lpstr>Wingdings</vt:lpstr>
      <vt:lpstr>Wingdings 2</vt:lpstr>
      <vt:lpstr>kipi template</vt:lpstr>
      <vt:lpstr>Image</vt:lpstr>
      <vt:lpstr>INTELLECTUAL PROPERTY RIGHTS</vt:lpstr>
      <vt:lpstr>INTRODUCTION</vt:lpstr>
      <vt:lpstr>PLANT BREEDERS RIGHTS</vt:lpstr>
      <vt:lpstr>COPYRIGHT AND RELATED RIGHT</vt:lpstr>
      <vt:lpstr>COPYRIGHT AND RELATED RIGHT CONT’D</vt:lpstr>
      <vt:lpstr>INDUSTRIAL PROPERTY</vt:lpstr>
      <vt:lpstr>INDUSTRIAL PROPERTY CONT’D</vt:lpstr>
      <vt:lpstr>PATENT</vt:lpstr>
      <vt:lpstr>PATENT CONT’D</vt:lpstr>
      <vt:lpstr>  PATENT CONT’D</vt:lpstr>
      <vt:lpstr>    PATENT CONT’D</vt:lpstr>
      <vt:lpstr>PATENT CONT’D</vt:lpstr>
      <vt:lpstr>FILING FOR A PATENT APPLICATION IN KENYA</vt:lpstr>
      <vt:lpstr> EXEMPTIONS TO PATENTABILITY </vt:lpstr>
      <vt:lpstr>PATENTABILITY REQUIREMENTS</vt:lpstr>
      <vt:lpstr>PATENTABILITY REQUIREMENTS CONT’D</vt:lpstr>
      <vt:lpstr>ECONOMIC THEORIES BEHIND PATENT LAWS</vt:lpstr>
      <vt:lpstr>UTILITY MODEL</vt:lpstr>
      <vt:lpstr>INDUSTRIAL DESIGN</vt:lpstr>
      <vt:lpstr> INDUSTRIAL DESIGN CONT’D </vt:lpstr>
      <vt:lpstr>                  Design examples</vt:lpstr>
      <vt:lpstr>TRADE SECRET</vt:lpstr>
      <vt:lpstr>TRADE SECRET CONT’D</vt:lpstr>
      <vt:lpstr>TRADE AND SERVICE MARKS</vt:lpstr>
      <vt:lpstr>TRADE AND SERVICE MARKS CONT’D</vt:lpstr>
      <vt:lpstr>PowerPoint Presentation</vt:lpstr>
      <vt:lpstr> GEOGRAPHICAL INDICATIONS </vt:lpstr>
      <vt:lpstr> LAYOUT DESIGNS (TOPOGRAPHIES) OF INTEGRATED CIRCUITS </vt:lpstr>
      <vt:lpstr> PROTECTION AGAINST UNFAIR COMPETITION </vt:lpstr>
      <vt:lpstr>REASONS FOR PROTECTING IPR</vt:lpstr>
      <vt:lpstr>                     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dnjuguna</dc:creator>
  <cp:lastModifiedBy>User</cp:lastModifiedBy>
  <cp:revision>205</cp:revision>
  <cp:lastPrinted>2017-03-08T06:51:57Z</cp:lastPrinted>
  <dcterms:created xsi:type="dcterms:W3CDTF">2013-10-16T06:45:07Z</dcterms:created>
  <dcterms:modified xsi:type="dcterms:W3CDTF">2021-08-18T18:30:26Z</dcterms:modified>
</cp:coreProperties>
</file>