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36"/>
  </p:notesMasterIdLst>
  <p:handoutMasterIdLst>
    <p:handoutMasterId r:id="rId37"/>
  </p:handoutMasterIdLst>
  <p:sldIdLst>
    <p:sldId id="311" r:id="rId2"/>
    <p:sldId id="277" r:id="rId3"/>
    <p:sldId id="279" r:id="rId4"/>
    <p:sldId id="280" r:id="rId5"/>
    <p:sldId id="323" r:id="rId6"/>
    <p:sldId id="324" r:id="rId7"/>
    <p:sldId id="282" r:id="rId8"/>
    <p:sldId id="351" r:id="rId9"/>
    <p:sldId id="283" r:id="rId10"/>
    <p:sldId id="322" r:id="rId11"/>
    <p:sldId id="319" r:id="rId12"/>
    <p:sldId id="387" r:id="rId13"/>
    <p:sldId id="388" r:id="rId14"/>
    <p:sldId id="389" r:id="rId15"/>
    <p:sldId id="390" r:id="rId16"/>
    <p:sldId id="391" r:id="rId17"/>
    <p:sldId id="352" r:id="rId18"/>
    <p:sldId id="353" r:id="rId19"/>
    <p:sldId id="354" r:id="rId20"/>
    <p:sldId id="355" r:id="rId21"/>
    <p:sldId id="364" r:id="rId22"/>
    <p:sldId id="365" r:id="rId23"/>
    <p:sldId id="366" r:id="rId24"/>
    <p:sldId id="368" r:id="rId25"/>
    <p:sldId id="369" r:id="rId26"/>
    <p:sldId id="370" r:id="rId27"/>
    <p:sldId id="371" r:id="rId28"/>
    <p:sldId id="376" r:id="rId29"/>
    <p:sldId id="377" r:id="rId30"/>
    <p:sldId id="378" r:id="rId31"/>
    <p:sldId id="379" r:id="rId32"/>
    <p:sldId id="382" r:id="rId33"/>
    <p:sldId id="381" r:id="rId34"/>
    <p:sldId id="356" r:id="rId35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C4A9C-B647-48D8-900C-5AB9912C9236}" type="datetimeFigureOut">
              <a:rPr lang="en-US" smtClean="0"/>
              <a:pPr/>
              <a:t>20/08/2021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C3E9-1763-4369-A6C6-7EB4406DEC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64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0B6A-F5F5-426E-A100-C06FFD12590E}" type="datetimeFigureOut">
              <a:rPr lang="en-US" smtClean="0"/>
              <a:pPr/>
              <a:t>20/08/2021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37814-1EA1-43C4-8248-875AF8FED5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70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37814-1EA1-43C4-8248-875AF8FED55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762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7000" cy="4603750"/>
          </a:xfrm>
        </p:spPr>
        <p:txBody>
          <a:bodyPr/>
          <a:lstStyle/>
          <a:p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14055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119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7000" cy="4603750"/>
          </a:xfrm>
        </p:spPr>
        <p:txBody>
          <a:bodyPr/>
          <a:lstStyle/>
          <a:p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89959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119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2513"/>
            <a:ext cx="5207000" cy="4603750"/>
          </a:xfrm>
        </p:spPr>
        <p:txBody>
          <a:bodyPr/>
          <a:lstStyle/>
          <a:p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3699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3600" y="198120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24815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3600" y="424815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931B7-0166-43DC-89B7-C84613E2CA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438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248400"/>
            <a:ext cx="26670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2209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 l="35649" t="21733" b="28268"/>
          <a:stretch>
            <a:fillRect/>
          </a:stretch>
        </p:blipFill>
        <p:spPr bwMode="auto">
          <a:xfrm>
            <a:off x="7086600" y="6172200"/>
            <a:ext cx="16637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l="35649" t="21733" b="28268"/>
          <a:stretch>
            <a:fillRect/>
          </a:stretch>
        </p:blipFill>
        <p:spPr bwMode="auto">
          <a:xfrm>
            <a:off x="7086600" y="6172200"/>
            <a:ext cx="16637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92088"/>
          </a:xfrm>
        </p:spPr>
        <p:txBody>
          <a:bodyPr>
            <a:normAutofit/>
          </a:bodyPr>
          <a:lstStyle/>
          <a:p>
            <a:r>
              <a:rPr lang="en-GB" altLang="en-US" sz="2800" b="1" dirty="0" smtClean="0">
                <a:solidFill>
                  <a:srgbClr val="FF0000"/>
                </a:solidFill>
              </a:rPr>
              <a:t>       INTRODUCTION TO PATENT DOCUMENT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5900" dirty="0" smtClean="0">
                <a:solidFill>
                  <a:srgbClr val="7030A0"/>
                </a:solidFill>
              </a:rPr>
              <a:t>     </a:t>
            </a:r>
            <a:r>
              <a:rPr lang="en-GB" sz="5900" b="1" dirty="0" smtClean="0">
                <a:solidFill>
                  <a:srgbClr val="002060"/>
                </a:solidFill>
              </a:rPr>
              <a:t>LAUNCH OF MASENO TISC CENTRE AND IP TRAINING</a:t>
            </a:r>
          </a:p>
          <a:p>
            <a:pPr marL="0" indent="0" algn="ctr">
              <a:buNone/>
            </a:pPr>
            <a:endParaRPr lang="en-GB" altLang="en-US" sz="59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altLang="en-US" sz="5900" b="1" dirty="0" smtClean="0">
                <a:solidFill>
                  <a:srgbClr val="002060"/>
                </a:solidFill>
              </a:rPr>
              <a:t>18</a:t>
            </a:r>
            <a:r>
              <a:rPr lang="en-GB" altLang="en-US" sz="5900" b="1" baseline="30000" dirty="0" smtClean="0">
                <a:solidFill>
                  <a:srgbClr val="002060"/>
                </a:solidFill>
              </a:rPr>
              <a:t>TH</a:t>
            </a:r>
            <a:r>
              <a:rPr lang="en-GB" altLang="en-US" sz="5900" b="1" dirty="0" smtClean="0">
                <a:solidFill>
                  <a:srgbClr val="002060"/>
                </a:solidFill>
              </a:rPr>
              <a:t> TO 20</a:t>
            </a:r>
            <a:r>
              <a:rPr lang="en-GB" altLang="en-US" sz="5900" b="1" baseline="30000" dirty="0" smtClean="0">
                <a:solidFill>
                  <a:srgbClr val="002060"/>
                </a:solidFill>
              </a:rPr>
              <a:t>TH</a:t>
            </a:r>
            <a:r>
              <a:rPr lang="en-GB" altLang="en-US" sz="5900" b="1" dirty="0" smtClean="0">
                <a:solidFill>
                  <a:srgbClr val="002060"/>
                </a:solidFill>
              </a:rPr>
              <a:t> AUGUST 2021</a:t>
            </a:r>
            <a:endParaRPr lang="en-US" altLang="en-US" sz="59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en-US" sz="2800" dirty="0" smtClean="0"/>
              <a:t>                                            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 smtClean="0"/>
              <a:t>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        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 algn="r">
              <a:buNone/>
            </a:pPr>
            <a:r>
              <a:rPr lang="en-US" altLang="en-US" sz="5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altLang="en-US" sz="5000" dirty="0" err="1" smtClean="0"/>
              <a:t>Cleophas</a:t>
            </a:r>
            <a:r>
              <a:rPr lang="en-US" altLang="en-US" sz="5000" dirty="0" smtClean="0"/>
              <a:t> </a:t>
            </a:r>
            <a:r>
              <a:rPr lang="en-US" altLang="en-US" sz="5000" dirty="0" err="1" smtClean="0"/>
              <a:t>Ojode</a:t>
            </a:r>
            <a:r>
              <a:rPr lang="en-US" altLang="en-US" sz="5000" dirty="0" smtClean="0"/>
              <a:t>                                                                                cleojode@yahoo.com</a:t>
            </a:r>
          </a:p>
          <a:p>
            <a:pPr marL="0" indent="0">
              <a:buNone/>
            </a:pPr>
            <a:endParaRPr lang="en-US" altLang="en-US" sz="8000" dirty="0" smtClean="0"/>
          </a:p>
          <a:p>
            <a:pPr marL="0" indent="0">
              <a:buNone/>
            </a:pPr>
            <a:r>
              <a:rPr lang="en-US" altLang="en-US" sz="2800" dirty="0" smtClean="0"/>
              <a:t>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658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20080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rgbClr val="FF0000"/>
                </a:solidFill>
                <a:cs typeface="Arial" panose="020B0604020202020204" pitchFamily="34" charset="0"/>
              </a:rPr>
              <a:t>PARTICULAR INFORMATION FOUND IN PATENT DOCUMENT</a:t>
            </a:r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124744"/>
            <a:ext cx="8153400" cy="4971256"/>
          </a:xfrm>
        </p:spPr>
        <p:txBody>
          <a:bodyPr>
            <a:normAutofit/>
          </a:bodyPr>
          <a:lstStyle/>
          <a:p>
            <a:r>
              <a:rPr lang="en-US" b="1" dirty="0"/>
              <a:t>Bibliographic</a:t>
            </a:r>
            <a:r>
              <a:rPr lang="en-US" dirty="0"/>
              <a:t> </a:t>
            </a:r>
            <a:r>
              <a:rPr lang="en-US" b="1" dirty="0"/>
              <a:t>data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/>
              <a:t>R</a:t>
            </a:r>
            <a:r>
              <a:rPr lang="en-US" dirty="0" smtClean="0"/>
              <a:t>efers </a:t>
            </a:r>
            <a:r>
              <a:rPr lang="en-US" dirty="0"/>
              <a:t>to the various data appearing on the front page of a patent document or the corresponding applications and may </a:t>
            </a:r>
            <a:r>
              <a:rPr lang="en-US" dirty="0" smtClean="0"/>
              <a:t>comprise: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Document identification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Domestic filing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Priority data, publication data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Classification </a:t>
            </a:r>
            <a:r>
              <a:rPr lang="en-US" dirty="0"/>
              <a:t>data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32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92088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rgbClr val="FF0000"/>
                </a:solidFill>
                <a:cs typeface="Arial" panose="020B0604020202020204" pitchFamily="34" charset="0"/>
              </a:rPr>
              <a:t>PARTICULAR INFORMATION FOUND IN PATENT DOCUMENT</a:t>
            </a:r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052736"/>
            <a:ext cx="8153400" cy="504326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Document </a:t>
            </a:r>
            <a:r>
              <a:rPr lang="en-US" b="1" dirty="0"/>
              <a:t>kind codes</a:t>
            </a:r>
            <a:r>
              <a:rPr lang="en-US" dirty="0"/>
              <a:t>- </a:t>
            </a:r>
            <a:r>
              <a:rPr lang="en-US" dirty="0" smtClean="0"/>
              <a:t>Used </a:t>
            </a:r>
            <a:r>
              <a:rPr lang="en-US" dirty="0"/>
              <a:t>to distinguish published patent documents according to type and status </a:t>
            </a:r>
            <a:r>
              <a:rPr lang="en-US" dirty="0" err="1"/>
              <a:t>e,g</a:t>
            </a:r>
            <a:endParaRPr lang="en-US" dirty="0"/>
          </a:p>
          <a:p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Code </a:t>
            </a:r>
            <a:r>
              <a:rPr lang="en-US" dirty="0"/>
              <a:t>A1-denotes a published application complete with ISR ( </a:t>
            </a:r>
            <a:r>
              <a:rPr lang="en-US" dirty="0" smtClean="0"/>
              <a:t>International Search </a:t>
            </a:r>
            <a:r>
              <a:rPr lang="en-US" dirty="0"/>
              <a:t>Report)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Code A2 indicates a published application without an ISR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Code A3 designates an ISR published separately from an application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Country</a:t>
            </a:r>
            <a:r>
              <a:rPr lang="en-US" dirty="0"/>
              <a:t> </a:t>
            </a:r>
            <a:r>
              <a:rPr lang="en-US" b="1" dirty="0" smtClean="0"/>
              <a:t>codes-</a:t>
            </a:r>
            <a:r>
              <a:rPr lang="en-US" dirty="0" smtClean="0"/>
              <a:t> specify </a:t>
            </a:r>
            <a:r>
              <a:rPr lang="en-US" dirty="0"/>
              <a:t>different countries by a unique two-letter country code( </a:t>
            </a:r>
            <a:r>
              <a:rPr lang="en-US" dirty="0" smtClean="0"/>
              <a:t> </a:t>
            </a:r>
            <a:r>
              <a:rPr lang="en-US" dirty="0" smtClean="0"/>
              <a:t>KE-for </a:t>
            </a:r>
            <a:r>
              <a:rPr lang="en-US" dirty="0"/>
              <a:t>Kenya)</a:t>
            </a:r>
          </a:p>
          <a:p>
            <a:pPr marL="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28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Patent Application Document</a:t>
            </a:r>
            <a:b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271588"/>
            <a:ext cx="5494874" cy="4976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76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4CCD0F-DBEF-47AC-9F8B-40A255513BED}" type="slidenum">
              <a:rPr lang="fr-FR" altLang="en-US"/>
              <a:pPr/>
              <a:t>13</a:t>
            </a:fld>
            <a:endParaRPr lang="fr-FR" altLang="en-US"/>
          </a:p>
        </p:txBody>
      </p:sp>
      <p:sp>
        <p:nvSpPr>
          <p:cNvPr id="1193986" name="AutoShape 2"/>
          <p:cNvSpPr>
            <a:spLocks noGrp="1" noChangeArrowheads="1"/>
          </p:cNvSpPr>
          <p:nvPr>
            <p:ph type="title"/>
          </p:nvPr>
        </p:nvSpPr>
        <p:spPr>
          <a:xfrm>
            <a:off x="290513" y="-152400"/>
            <a:ext cx="8426450" cy="1143000"/>
          </a:xfrm>
        </p:spPr>
        <p:txBody>
          <a:bodyPr/>
          <a:lstStyle/>
          <a:p>
            <a:r>
              <a:rPr lang="en-US" altLang="en-US" sz="2400">
                <a:solidFill>
                  <a:schemeClr val="tx1"/>
                </a:solidFill>
              </a:rPr>
              <a:t>Patent Documents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  <p:pic>
        <p:nvPicPr>
          <p:cNvPr id="1193988" name="Picture 4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066800"/>
            <a:ext cx="3303588" cy="4968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3989" name="Picture 5" descr="1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3235325" cy="48974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3990" name="Picture 6" descr="1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3389313" cy="5222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3991" name="Oval 7"/>
          <p:cNvSpPr>
            <a:spLocks noChangeArrowheads="1"/>
          </p:cNvSpPr>
          <p:nvPr/>
        </p:nvSpPr>
        <p:spPr bwMode="auto">
          <a:xfrm>
            <a:off x="935038" y="2066925"/>
            <a:ext cx="3556000" cy="2466975"/>
          </a:xfrm>
          <a:prstGeom prst="ellipse">
            <a:avLst/>
          </a:prstGeom>
          <a:noFill/>
          <a:ln w="22225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3992" name="AutoShape 8"/>
          <p:cNvSpPr>
            <a:spLocks/>
          </p:cNvSpPr>
          <p:nvPr/>
        </p:nvSpPr>
        <p:spPr bwMode="auto">
          <a:xfrm>
            <a:off x="71438" y="1490663"/>
            <a:ext cx="1558925" cy="588962"/>
          </a:xfrm>
          <a:prstGeom prst="borderCallout1">
            <a:avLst>
              <a:gd name="adj1" fmla="val 19407"/>
              <a:gd name="adj2" fmla="val 104889"/>
              <a:gd name="adj3" fmla="val 114014"/>
              <a:gd name="adj4" fmla="val 121792"/>
            </a:avLst>
          </a:prstGeom>
          <a:solidFill>
            <a:srgbClr val="FFFF00">
              <a:alpha val="50999"/>
            </a:srgbClr>
          </a:solidFill>
          <a:ln w="22225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altLang="ko-KR" sz="1400" b="1">
              <a:solidFill>
                <a:srgbClr val="000099"/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ctr" eaLnBrk="0" hangingPunct="0"/>
            <a:r>
              <a:rPr lang="en-US" altLang="ko-KR" sz="1400" b="1">
                <a:solidFill>
                  <a:srgbClr val="000099"/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Bibliography</a:t>
            </a:r>
          </a:p>
        </p:txBody>
      </p:sp>
      <p:sp>
        <p:nvSpPr>
          <p:cNvPr id="1193993" name="Oval 9"/>
          <p:cNvSpPr>
            <a:spLocks noChangeArrowheads="1"/>
          </p:cNvSpPr>
          <p:nvPr/>
        </p:nvSpPr>
        <p:spPr bwMode="auto">
          <a:xfrm>
            <a:off x="792163" y="4946650"/>
            <a:ext cx="3743325" cy="1512888"/>
          </a:xfrm>
          <a:prstGeom prst="ellipse">
            <a:avLst/>
          </a:prstGeom>
          <a:noFill/>
          <a:ln w="222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3994" name="Oval 10"/>
          <p:cNvSpPr>
            <a:spLocks noChangeArrowheads="1"/>
          </p:cNvSpPr>
          <p:nvPr/>
        </p:nvSpPr>
        <p:spPr bwMode="auto">
          <a:xfrm>
            <a:off x="4648200" y="1130300"/>
            <a:ext cx="4319588" cy="2592388"/>
          </a:xfrm>
          <a:prstGeom prst="ellipse">
            <a:avLst/>
          </a:prstGeom>
          <a:noFill/>
          <a:ln w="222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3995" name="AutoShape 11"/>
          <p:cNvSpPr>
            <a:spLocks/>
          </p:cNvSpPr>
          <p:nvPr/>
        </p:nvSpPr>
        <p:spPr bwMode="auto">
          <a:xfrm>
            <a:off x="0" y="4370388"/>
            <a:ext cx="1558925" cy="588962"/>
          </a:xfrm>
          <a:prstGeom prst="borderCallout1">
            <a:avLst>
              <a:gd name="adj1" fmla="val 19407"/>
              <a:gd name="adj2" fmla="val 104889"/>
              <a:gd name="adj3" fmla="val 114014"/>
              <a:gd name="adj4" fmla="val 121792"/>
            </a:avLst>
          </a:prstGeom>
          <a:solidFill>
            <a:srgbClr val="FFFF00">
              <a:alpha val="50999"/>
            </a:srgbClr>
          </a:solidFill>
          <a:ln w="22225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rgbClr val="000099"/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Representative</a:t>
            </a:r>
          </a:p>
          <a:p>
            <a:pPr algn="ctr" eaLnBrk="0" hangingPunct="0"/>
            <a:r>
              <a:rPr lang="en-US" altLang="ko-KR" sz="1400" b="1">
                <a:solidFill>
                  <a:srgbClr val="000099"/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Drawing</a:t>
            </a:r>
          </a:p>
        </p:txBody>
      </p:sp>
      <p:sp>
        <p:nvSpPr>
          <p:cNvPr id="1193996" name="AutoShape 12"/>
          <p:cNvSpPr>
            <a:spLocks/>
          </p:cNvSpPr>
          <p:nvPr/>
        </p:nvSpPr>
        <p:spPr bwMode="auto">
          <a:xfrm>
            <a:off x="7010400" y="4191000"/>
            <a:ext cx="1919288" cy="647700"/>
          </a:xfrm>
          <a:prstGeom prst="borderCallout1">
            <a:avLst>
              <a:gd name="adj1" fmla="val 17648"/>
              <a:gd name="adj2" fmla="val -3972"/>
              <a:gd name="adj3" fmla="val -92648"/>
              <a:gd name="adj4" fmla="val -59634"/>
            </a:avLst>
          </a:prstGeom>
          <a:solidFill>
            <a:srgbClr val="FFFF00">
              <a:alpha val="50999"/>
            </a:srgbClr>
          </a:solidFill>
          <a:ln w="22225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rgbClr val="000099"/>
                </a:solidFill>
                <a:latin typeface="Times New Roman" panose="02020603050405020304" pitchFamily="18" charset="0"/>
                <a:ea typeface="Dotum" panose="020B0600000101010101" pitchFamily="34" charset="-127"/>
              </a:rPr>
              <a:t>Description</a:t>
            </a:r>
            <a:r>
              <a:rPr lang="en-US" altLang="ko-KR" sz="1400">
                <a:solidFill>
                  <a:srgbClr val="000099"/>
                </a:solidFill>
                <a:latin typeface="Times New Roman" panose="02020603050405020304" pitchFamily="18" charset="0"/>
                <a:ea typeface="Dotum" panose="020B0600000101010101" pitchFamily="34" charset="-127"/>
              </a:rPr>
              <a:t> </a:t>
            </a:r>
          </a:p>
        </p:txBody>
      </p:sp>
      <p:sp>
        <p:nvSpPr>
          <p:cNvPr id="1193997" name="Oval 13"/>
          <p:cNvSpPr>
            <a:spLocks noChangeArrowheads="1"/>
          </p:cNvSpPr>
          <p:nvPr/>
        </p:nvSpPr>
        <p:spPr bwMode="auto">
          <a:xfrm>
            <a:off x="6477000" y="5611813"/>
            <a:ext cx="2438400" cy="865187"/>
          </a:xfrm>
          <a:prstGeom prst="ellipse">
            <a:avLst/>
          </a:prstGeom>
          <a:noFill/>
          <a:ln w="222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3998" name="AutoShape 14"/>
          <p:cNvSpPr>
            <a:spLocks/>
          </p:cNvSpPr>
          <p:nvPr/>
        </p:nvSpPr>
        <p:spPr bwMode="auto">
          <a:xfrm>
            <a:off x="4689475" y="4440238"/>
            <a:ext cx="1558925" cy="588962"/>
          </a:xfrm>
          <a:prstGeom prst="borderCallout1">
            <a:avLst>
              <a:gd name="adj1" fmla="val 19407"/>
              <a:gd name="adj2" fmla="val 104889"/>
              <a:gd name="adj3" fmla="val 198111"/>
              <a:gd name="adj4" fmla="val 176069"/>
            </a:avLst>
          </a:prstGeom>
          <a:solidFill>
            <a:srgbClr val="FFFF00">
              <a:alpha val="50999"/>
            </a:srgbClr>
          </a:solidFill>
          <a:ln w="22225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rgbClr val="000099"/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Claims</a:t>
            </a:r>
          </a:p>
          <a:p>
            <a:pPr algn="ctr" eaLnBrk="0" hangingPunct="0"/>
            <a:r>
              <a:rPr lang="en-US" altLang="ko-KR" sz="1400" b="1">
                <a:solidFill>
                  <a:srgbClr val="000099"/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(Info. of Rights)</a:t>
            </a:r>
          </a:p>
        </p:txBody>
      </p:sp>
    </p:spTree>
    <p:extLst>
      <p:ext uri="{BB962C8B-B14F-4D97-AF65-F5344CB8AC3E}">
        <p14:creationId xmlns:p14="http://schemas.microsoft.com/office/powerpoint/2010/main" val="149832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9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9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9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9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93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9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3991" grpId="0" animBg="1" autoUpdateAnimBg="0"/>
      <p:bldP spid="1193992" grpId="0" animBg="1" autoUpdateAnimBg="0"/>
      <p:bldP spid="1193993" grpId="0" animBg="1"/>
      <p:bldP spid="1193994" grpId="0" animBg="1"/>
      <p:bldP spid="1193995" grpId="0" animBg="1" autoUpdateAnimBg="0"/>
      <p:bldP spid="1193996" grpId="0" animBg="1" autoUpdateAnimBg="0"/>
      <p:bldP spid="1193997" grpId="0" animBg="1"/>
      <p:bldP spid="119399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865B55-506E-4921-A590-A1DC949E7E7E}" type="slidenum">
              <a:rPr lang="fr-FR" altLang="en-US"/>
              <a:pPr/>
              <a:t>14</a:t>
            </a:fld>
            <a:endParaRPr lang="fr-FR" altLang="en-US"/>
          </a:p>
        </p:txBody>
      </p:sp>
      <p:sp>
        <p:nvSpPr>
          <p:cNvPr id="1196034" name="AutoShape 2"/>
          <p:cNvSpPr>
            <a:spLocks noGrp="1" noChangeArrowheads="1"/>
          </p:cNvSpPr>
          <p:nvPr>
            <p:ph type="title"/>
          </p:nvPr>
        </p:nvSpPr>
        <p:spPr>
          <a:xfrm>
            <a:off x="1038225" y="314325"/>
            <a:ext cx="7235825" cy="982663"/>
          </a:xfrm>
        </p:spPr>
        <p:txBody>
          <a:bodyPr/>
          <a:lstStyle/>
          <a:p>
            <a:r>
              <a:rPr lang="en-US" altLang="en-US" sz="3200" dirty="0">
                <a:solidFill>
                  <a:schemeClr val="tx1"/>
                </a:solidFill>
              </a:rPr>
              <a:t>US publication</a:t>
            </a:r>
          </a:p>
        </p:txBody>
      </p:sp>
      <p:sp>
        <p:nvSpPr>
          <p:cNvPr id="1196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tx1"/>
          </a:solidFill>
        </p:spPr>
        <p:txBody>
          <a:bodyPr/>
          <a:lstStyle/>
          <a:p>
            <a:endParaRPr lang="fr-FR" altLang="en-US"/>
          </a:p>
        </p:txBody>
      </p:sp>
      <p:sp>
        <p:nvSpPr>
          <p:cNvPr id="1196036" name="Rectangle 4"/>
          <p:cNvSpPr>
            <a:spLocks noChangeArrowheads="1"/>
          </p:cNvSpPr>
          <p:nvPr/>
        </p:nvSpPr>
        <p:spPr bwMode="auto">
          <a:xfrm>
            <a:off x="1349375" y="762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362" tIns="50681" rIns="101362" bIns="50681" anchor="ctr"/>
          <a:lstStyle>
            <a:lvl1pPr>
              <a:lnSpc>
                <a:spcPct val="90000"/>
              </a:lnSpc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90000"/>
              </a:lnSpc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90000"/>
              </a:lnSpc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90000"/>
              </a:lnSpc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90000"/>
              </a:lnSpc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ko-KR" sz="250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1960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0" y="1452563"/>
            <a:ext cx="6186487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6038" name="Oval 6"/>
          <p:cNvSpPr>
            <a:spLocks noChangeArrowheads="1"/>
          </p:cNvSpPr>
          <p:nvPr/>
        </p:nvSpPr>
        <p:spPr bwMode="auto">
          <a:xfrm>
            <a:off x="2079625" y="2336800"/>
            <a:ext cx="2981325" cy="366713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39" name="AutoShape 7"/>
          <p:cNvSpPr>
            <a:spLocks/>
          </p:cNvSpPr>
          <p:nvPr/>
        </p:nvSpPr>
        <p:spPr bwMode="auto">
          <a:xfrm>
            <a:off x="0" y="1419225"/>
            <a:ext cx="1558925" cy="588963"/>
          </a:xfrm>
          <a:prstGeom prst="borderCallout1">
            <a:avLst>
              <a:gd name="adj1" fmla="val 19407"/>
              <a:gd name="adj2" fmla="val 104889"/>
              <a:gd name="adj3" fmla="val 162532"/>
              <a:gd name="adj4" fmla="val 140120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Title of the Invention</a:t>
            </a:r>
          </a:p>
        </p:txBody>
      </p:sp>
      <p:sp>
        <p:nvSpPr>
          <p:cNvPr id="1196040" name="Oval 8"/>
          <p:cNvSpPr>
            <a:spLocks noChangeArrowheads="1"/>
          </p:cNvSpPr>
          <p:nvPr/>
        </p:nvSpPr>
        <p:spPr bwMode="auto">
          <a:xfrm>
            <a:off x="2079625" y="2703513"/>
            <a:ext cx="2981325" cy="220662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41" name="AutoShape 9"/>
          <p:cNvSpPr>
            <a:spLocks/>
          </p:cNvSpPr>
          <p:nvPr/>
        </p:nvSpPr>
        <p:spPr bwMode="auto">
          <a:xfrm>
            <a:off x="0" y="2514600"/>
            <a:ext cx="1558925" cy="588963"/>
          </a:xfrm>
          <a:prstGeom prst="borderCallout1">
            <a:avLst>
              <a:gd name="adj1" fmla="val 19407"/>
              <a:gd name="adj2" fmla="val 104889"/>
              <a:gd name="adj3" fmla="val 42319"/>
              <a:gd name="adj4" fmla="val 134116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Personal Info.: Inventor</a:t>
            </a:r>
          </a:p>
        </p:txBody>
      </p:sp>
      <p:sp>
        <p:nvSpPr>
          <p:cNvPr id="1196042" name="Oval 10"/>
          <p:cNvSpPr>
            <a:spLocks noChangeArrowheads="1"/>
          </p:cNvSpPr>
          <p:nvPr/>
        </p:nvSpPr>
        <p:spPr bwMode="auto">
          <a:xfrm>
            <a:off x="2079625" y="2924175"/>
            <a:ext cx="2981325" cy="222250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43" name="AutoShape 11"/>
          <p:cNvSpPr>
            <a:spLocks/>
          </p:cNvSpPr>
          <p:nvPr/>
        </p:nvSpPr>
        <p:spPr bwMode="auto">
          <a:xfrm>
            <a:off x="0" y="3217863"/>
            <a:ext cx="1558925" cy="588962"/>
          </a:xfrm>
          <a:prstGeom prst="borderCallout1">
            <a:avLst>
              <a:gd name="adj1" fmla="val 19407"/>
              <a:gd name="adj2" fmla="val 104889"/>
              <a:gd name="adj3" fmla="val -28032"/>
              <a:gd name="adj4" fmla="val 129634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 dirty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Personal Info.:</a:t>
            </a:r>
          </a:p>
          <a:p>
            <a:pPr algn="ctr" eaLnBrk="0" hangingPunct="0"/>
            <a:r>
              <a:rPr lang="en-US" altLang="ko-KR" sz="1400" b="1" dirty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Applicant</a:t>
            </a:r>
          </a:p>
        </p:txBody>
      </p:sp>
      <p:sp>
        <p:nvSpPr>
          <p:cNvPr id="1196044" name="Oval 12"/>
          <p:cNvSpPr>
            <a:spLocks noChangeArrowheads="1"/>
          </p:cNvSpPr>
          <p:nvPr/>
        </p:nvSpPr>
        <p:spPr bwMode="auto">
          <a:xfrm>
            <a:off x="1930400" y="3513138"/>
            <a:ext cx="2087563" cy="368300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45" name="AutoShape 13"/>
          <p:cNvSpPr>
            <a:spLocks/>
          </p:cNvSpPr>
          <p:nvPr/>
        </p:nvSpPr>
        <p:spPr bwMode="auto">
          <a:xfrm>
            <a:off x="0" y="3895725"/>
            <a:ext cx="1558925" cy="587375"/>
          </a:xfrm>
          <a:prstGeom prst="borderCallout1">
            <a:avLst>
              <a:gd name="adj1" fmla="val 19458"/>
              <a:gd name="adj2" fmla="val 104889"/>
              <a:gd name="adj3" fmla="val -25134"/>
              <a:gd name="adj4" fmla="val 123014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Application Info.</a:t>
            </a:r>
          </a:p>
        </p:txBody>
      </p:sp>
      <p:sp>
        <p:nvSpPr>
          <p:cNvPr id="1196046" name="Oval 14"/>
          <p:cNvSpPr>
            <a:spLocks noChangeArrowheads="1"/>
          </p:cNvSpPr>
          <p:nvPr/>
        </p:nvSpPr>
        <p:spPr bwMode="auto">
          <a:xfrm>
            <a:off x="1930400" y="3881438"/>
            <a:ext cx="3130550" cy="368300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47" name="AutoShape 15"/>
          <p:cNvSpPr>
            <a:spLocks/>
          </p:cNvSpPr>
          <p:nvPr/>
        </p:nvSpPr>
        <p:spPr bwMode="auto">
          <a:xfrm>
            <a:off x="0" y="4586288"/>
            <a:ext cx="1558925" cy="619125"/>
          </a:xfrm>
          <a:prstGeom prst="borderCallout1">
            <a:avLst>
              <a:gd name="adj1" fmla="val 18463"/>
              <a:gd name="adj2" fmla="val 104889"/>
              <a:gd name="adj3" fmla="val -66412"/>
              <a:gd name="adj4" fmla="val 135032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Priority Information</a:t>
            </a:r>
          </a:p>
        </p:txBody>
      </p:sp>
      <p:sp>
        <p:nvSpPr>
          <p:cNvPr id="1196048" name="Oval 16"/>
          <p:cNvSpPr>
            <a:spLocks noChangeArrowheads="1"/>
          </p:cNvSpPr>
          <p:nvPr/>
        </p:nvSpPr>
        <p:spPr bwMode="auto">
          <a:xfrm>
            <a:off x="1930400" y="4249738"/>
            <a:ext cx="3130550" cy="808037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49" name="AutoShape 17"/>
          <p:cNvSpPr>
            <a:spLocks/>
          </p:cNvSpPr>
          <p:nvPr/>
        </p:nvSpPr>
        <p:spPr bwMode="auto">
          <a:xfrm>
            <a:off x="0" y="5280025"/>
            <a:ext cx="1555750" cy="587375"/>
          </a:xfrm>
          <a:prstGeom prst="borderCallout1">
            <a:avLst>
              <a:gd name="adj1" fmla="val 19458"/>
              <a:gd name="adj2" fmla="val 104898"/>
              <a:gd name="adj3" fmla="val -66486"/>
              <a:gd name="adj4" fmla="val 130306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Technology Classification</a:t>
            </a:r>
          </a:p>
        </p:txBody>
      </p:sp>
      <p:sp>
        <p:nvSpPr>
          <p:cNvPr id="1196050" name="AutoShape 18"/>
          <p:cNvSpPr>
            <a:spLocks noChangeArrowheads="1"/>
          </p:cNvSpPr>
          <p:nvPr/>
        </p:nvSpPr>
        <p:spPr bwMode="auto">
          <a:xfrm>
            <a:off x="2154238" y="5057775"/>
            <a:ext cx="2906712" cy="15462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6051" name="AutoShape 19"/>
          <p:cNvSpPr>
            <a:spLocks/>
          </p:cNvSpPr>
          <p:nvPr/>
        </p:nvSpPr>
        <p:spPr bwMode="auto">
          <a:xfrm>
            <a:off x="0" y="5942013"/>
            <a:ext cx="1555750" cy="582612"/>
          </a:xfrm>
          <a:prstGeom prst="borderCallout1">
            <a:avLst>
              <a:gd name="adj1" fmla="val 19620"/>
              <a:gd name="adj2" fmla="val 104898"/>
              <a:gd name="adj3" fmla="val 14986"/>
              <a:gd name="adj4" fmla="val 141940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Cited Information </a:t>
            </a:r>
          </a:p>
        </p:txBody>
      </p:sp>
      <p:sp>
        <p:nvSpPr>
          <p:cNvPr id="1196052" name="Oval 20"/>
          <p:cNvSpPr>
            <a:spLocks noChangeArrowheads="1"/>
          </p:cNvSpPr>
          <p:nvPr/>
        </p:nvSpPr>
        <p:spPr bwMode="auto">
          <a:xfrm>
            <a:off x="5070475" y="2851150"/>
            <a:ext cx="2981325" cy="514350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53" name="AutoShape 21"/>
          <p:cNvSpPr>
            <a:spLocks/>
          </p:cNvSpPr>
          <p:nvPr/>
        </p:nvSpPr>
        <p:spPr bwMode="auto">
          <a:xfrm>
            <a:off x="7686675" y="2076450"/>
            <a:ext cx="1457325" cy="587375"/>
          </a:xfrm>
          <a:prstGeom prst="borderCallout1">
            <a:avLst>
              <a:gd name="adj1" fmla="val 19458"/>
              <a:gd name="adj2" fmla="val -5227"/>
              <a:gd name="adj3" fmla="val 132431"/>
              <a:gd name="adj4" fmla="val -41722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Personal Info.: Attorney</a:t>
            </a:r>
          </a:p>
        </p:txBody>
      </p:sp>
      <p:sp>
        <p:nvSpPr>
          <p:cNvPr id="1196054" name="AutoShape 22"/>
          <p:cNvSpPr>
            <a:spLocks noChangeArrowheads="1"/>
          </p:cNvSpPr>
          <p:nvPr/>
        </p:nvSpPr>
        <p:spPr bwMode="auto">
          <a:xfrm>
            <a:off x="5111750" y="3365500"/>
            <a:ext cx="2881313" cy="309086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6055" name="AutoShape 23"/>
          <p:cNvSpPr>
            <a:spLocks/>
          </p:cNvSpPr>
          <p:nvPr/>
        </p:nvSpPr>
        <p:spPr bwMode="auto">
          <a:xfrm>
            <a:off x="7772400" y="3308350"/>
            <a:ext cx="1385888" cy="577850"/>
          </a:xfrm>
          <a:prstGeom prst="borderCallout1">
            <a:avLst>
              <a:gd name="adj1" fmla="val 19782"/>
              <a:gd name="adj2" fmla="val -5500"/>
              <a:gd name="adj3" fmla="val 26375"/>
              <a:gd name="adj4" fmla="val -13403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Summary of Technology</a:t>
            </a:r>
          </a:p>
        </p:txBody>
      </p:sp>
      <p:sp>
        <p:nvSpPr>
          <p:cNvPr id="1196056" name="Oval 24"/>
          <p:cNvSpPr>
            <a:spLocks noChangeArrowheads="1"/>
          </p:cNvSpPr>
          <p:nvPr/>
        </p:nvSpPr>
        <p:spPr bwMode="auto">
          <a:xfrm>
            <a:off x="5210175" y="1673225"/>
            <a:ext cx="2981325" cy="515938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ko-KR" altLang="en-US" sz="240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 panose="020B0600000101010101" pitchFamily="34" charset="-127"/>
            </a:endParaRPr>
          </a:p>
        </p:txBody>
      </p:sp>
      <p:sp>
        <p:nvSpPr>
          <p:cNvPr id="1196057" name="AutoShape 25"/>
          <p:cNvSpPr>
            <a:spLocks/>
          </p:cNvSpPr>
          <p:nvPr/>
        </p:nvSpPr>
        <p:spPr bwMode="auto">
          <a:xfrm>
            <a:off x="7772400" y="762000"/>
            <a:ext cx="1385888" cy="588963"/>
          </a:xfrm>
          <a:prstGeom prst="borderCallout1">
            <a:avLst>
              <a:gd name="adj1" fmla="val 19407"/>
              <a:gd name="adj2" fmla="val -5500"/>
              <a:gd name="adj3" fmla="val 152560"/>
              <a:gd name="adj4" fmla="val -42153"/>
            </a:avLst>
          </a:prstGeom>
          <a:solidFill>
            <a:schemeClr val="tx1"/>
          </a:solidFill>
          <a:ln w="19050">
            <a:solidFill>
              <a:srgbClr val="CC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altLang="ko-KR" sz="1400" b="1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Grant Information</a:t>
            </a:r>
          </a:p>
        </p:txBody>
      </p:sp>
    </p:spTree>
    <p:extLst>
      <p:ext uri="{BB962C8B-B14F-4D97-AF65-F5344CB8AC3E}">
        <p14:creationId xmlns:p14="http://schemas.microsoft.com/office/powerpoint/2010/main" val="298274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9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6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6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19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96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96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19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96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96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19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96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96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500"/>
                                        <p:tgtEl>
                                          <p:spTgt spid="119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96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96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119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96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96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119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96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96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500"/>
                                        <p:tgtEl>
                                          <p:spTgt spid="119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96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96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0" dur="500"/>
                                        <p:tgtEl>
                                          <p:spTgt spid="119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96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9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500"/>
                                        <p:tgtEl>
                                          <p:spTgt spid="119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96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196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6038" grpId="0" animBg="1" autoUpdateAnimBg="0"/>
      <p:bldP spid="1196039" grpId="0" animBg="1" autoUpdateAnimBg="0"/>
      <p:bldP spid="1196040" grpId="0" animBg="1" autoUpdateAnimBg="0"/>
      <p:bldP spid="1196041" grpId="0" animBg="1" autoUpdateAnimBg="0"/>
      <p:bldP spid="1196042" grpId="0" animBg="1" autoUpdateAnimBg="0"/>
      <p:bldP spid="1196043" grpId="0" animBg="1" autoUpdateAnimBg="0"/>
      <p:bldP spid="1196044" grpId="0" animBg="1" autoUpdateAnimBg="0"/>
      <p:bldP spid="1196045" grpId="0" animBg="1" autoUpdateAnimBg="0"/>
      <p:bldP spid="1196046" grpId="0" animBg="1" autoUpdateAnimBg="0"/>
      <p:bldP spid="1196047" grpId="0" animBg="1" autoUpdateAnimBg="0"/>
      <p:bldP spid="1196048" grpId="0" animBg="1" autoUpdateAnimBg="0"/>
      <p:bldP spid="1196049" grpId="0" animBg="1" autoUpdateAnimBg="0"/>
      <p:bldP spid="1196050" grpId="0" animBg="1"/>
      <p:bldP spid="1196051" grpId="0" animBg="1" autoUpdateAnimBg="0"/>
      <p:bldP spid="1196052" grpId="0" animBg="1" autoUpdateAnimBg="0"/>
      <p:bldP spid="1196053" grpId="0" animBg="1" autoUpdateAnimBg="0"/>
      <p:bldP spid="1196054" grpId="0" animBg="1"/>
      <p:bldP spid="1196055" grpId="0" animBg="1" autoUpdateAnimBg="0"/>
      <p:bldP spid="1196056" grpId="0" animBg="1" autoUpdateAnimBg="0"/>
      <p:bldP spid="119605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749974-25A8-49CC-841B-3AE234C93384}" type="slidenum">
              <a:rPr lang="fr-FR" altLang="en-US"/>
              <a:pPr/>
              <a:t>15</a:t>
            </a:fld>
            <a:endParaRPr lang="fr-FR" altLang="en-US"/>
          </a:p>
        </p:txBody>
      </p:sp>
      <p:sp>
        <p:nvSpPr>
          <p:cNvPr id="1198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1198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3290888" cy="4829175"/>
          </a:xfrm>
          <a:prstGeom prst="rect">
            <a:avLst/>
          </a:prstGeom>
          <a:noFill/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8084" name="Oval 4"/>
          <p:cNvSpPr>
            <a:spLocks noChangeArrowheads="1"/>
          </p:cNvSpPr>
          <p:nvPr/>
        </p:nvSpPr>
        <p:spPr bwMode="auto">
          <a:xfrm>
            <a:off x="4572000" y="2362200"/>
            <a:ext cx="1447800" cy="2286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85" name="Oval 5"/>
          <p:cNvSpPr>
            <a:spLocks noChangeArrowheads="1"/>
          </p:cNvSpPr>
          <p:nvPr/>
        </p:nvSpPr>
        <p:spPr bwMode="auto">
          <a:xfrm>
            <a:off x="2971800" y="4343400"/>
            <a:ext cx="3124200" cy="2286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86" name="Oval 6"/>
          <p:cNvSpPr>
            <a:spLocks noChangeArrowheads="1"/>
          </p:cNvSpPr>
          <p:nvPr/>
        </p:nvSpPr>
        <p:spPr bwMode="auto">
          <a:xfrm>
            <a:off x="2819400" y="4572000"/>
            <a:ext cx="1981200" cy="15240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87" name="Rectangle 7"/>
          <p:cNvSpPr>
            <a:spLocks noChangeArrowheads="1"/>
          </p:cNvSpPr>
          <p:nvPr/>
        </p:nvSpPr>
        <p:spPr bwMode="auto">
          <a:xfrm>
            <a:off x="4800600" y="4572000"/>
            <a:ext cx="1219200" cy="1905000"/>
          </a:xfrm>
          <a:prstGeom prst="rect">
            <a:avLst/>
          </a:prstGeom>
          <a:noFill/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88" name="Text Box 8"/>
          <p:cNvSpPr txBox="1">
            <a:spLocks noChangeArrowheads="1"/>
          </p:cNvSpPr>
          <p:nvPr/>
        </p:nvSpPr>
        <p:spPr bwMode="auto">
          <a:xfrm>
            <a:off x="6616700" y="5245100"/>
            <a:ext cx="12192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198089" name="Text Box 9"/>
          <p:cNvSpPr txBox="1">
            <a:spLocks noChangeArrowheads="1"/>
          </p:cNvSpPr>
          <p:nvPr/>
        </p:nvSpPr>
        <p:spPr bwMode="auto">
          <a:xfrm>
            <a:off x="6400800" y="3581400"/>
            <a:ext cx="2286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Designated States</a:t>
            </a:r>
          </a:p>
        </p:txBody>
      </p:sp>
      <p:sp>
        <p:nvSpPr>
          <p:cNvPr id="1198090" name="Text Box 10"/>
          <p:cNvSpPr txBox="1">
            <a:spLocks noChangeArrowheads="1"/>
          </p:cNvSpPr>
          <p:nvPr/>
        </p:nvSpPr>
        <p:spPr bwMode="auto">
          <a:xfrm>
            <a:off x="6705600" y="2667000"/>
            <a:ext cx="1143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Agent</a:t>
            </a:r>
          </a:p>
        </p:txBody>
      </p:sp>
      <p:sp>
        <p:nvSpPr>
          <p:cNvPr id="1198091" name="Text Box 11"/>
          <p:cNvSpPr txBox="1">
            <a:spLocks noChangeArrowheads="1"/>
          </p:cNvSpPr>
          <p:nvPr/>
        </p:nvSpPr>
        <p:spPr bwMode="auto">
          <a:xfrm>
            <a:off x="228600" y="5181600"/>
            <a:ext cx="2209800" cy="530225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Drawing representing the invention</a:t>
            </a:r>
          </a:p>
        </p:txBody>
      </p:sp>
      <p:sp>
        <p:nvSpPr>
          <p:cNvPr id="1198092" name="Text Box 12"/>
          <p:cNvSpPr txBox="1">
            <a:spLocks noChangeArrowheads="1"/>
          </p:cNvSpPr>
          <p:nvPr/>
        </p:nvSpPr>
        <p:spPr bwMode="auto">
          <a:xfrm>
            <a:off x="381000" y="4800600"/>
            <a:ext cx="19812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Title of the Invention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093" name="Text Box 13"/>
          <p:cNvSpPr txBox="1">
            <a:spLocks noChangeArrowheads="1"/>
          </p:cNvSpPr>
          <p:nvPr/>
        </p:nvSpPr>
        <p:spPr bwMode="auto">
          <a:xfrm>
            <a:off x="0" y="3657600"/>
            <a:ext cx="2667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Priority Data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094" name="Oval 14"/>
          <p:cNvSpPr>
            <a:spLocks noChangeArrowheads="1"/>
          </p:cNvSpPr>
          <p:nvPr/>
        </p:nvSpPr>
        <p:spPr bwMode="auto">
          <a:xfrm>
            <a:off x="2971800" y="2819400"/>
            <a:ext cx="1600200" cy="1524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95" name="Oval 15"/>
          <p:cNvSpPr>
            <a:spLocks noChangeArrowheads="1"/>
          </p:cNvSpPr>
          <p:nvPr/>
        </p:nvSpPr>
        <p:spPr bwMode="auto">
          <a:xfrm>
            <a:off x="2971800" y="3657600"/>
            <a:ext cx="1676400" cy="2286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96" name="Oval 16"/>
          <p:cNvSpPr>
            <a:spLocks noChangeArrowheads="1"/>
          </p:cNvSpPr>
          <p:nvPr/>
        </p:nvSpPr>
        <p:spPr bwMode="auto">
          <a:xfrm>
            <a:off x="2895600" y="3886200"/>
            <a:ext cx="1828800" cy="3048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97" name="Oval 17"/>
          <p:cNvSpPr>
            <a:spLocks noChangeArrowheads="1"/>
          </p:cNvSpPr>
          <p:nvPr/>
        </p:nvSpPr>
        <p:spPr bwMode="auto">
          <a:xfrm>
            <a:off x="4572000" y="2667000"/>
            <a:ext cx="1524000" cy="2286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98" name="Oval 18"/>
          <p:cNvSpPr>
            <a:spLocks noChangeArrowheads="1"/>
          </p:cNvSpPr>
          <p:nvPr/>
        </p:nvSpPr>
        <p:spPr bwMode="auto">
          <a:xfrm>
            <a:off x="2971800" y="3429000"/>
            <a:ext cx="1676400" cy="2286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099" name="Oval 19"/>
          <p:cNvSpPr>
            <a:spLocks noChangeArrowheads="1"/>
          </p:cNvSpPr>
          <p:nvPr/>
        </p:nvSpPr>
        <p:spPr bwMode="auto">
          <a:xfrm>
            <a:off x="2971800" y="2895600"/>
            <a:ext cx="1600200" cy="2286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00" name="Text Box 20"/>
          <p:cNvSpPr txBox="1">
            <a:spLocks noChangeArrowheads="1"/>
          </p:cNvSpPr>
          <p:nvPr/>
        </p:nvSpPr>
        <p:spPr bwMode="auto">
          <a:xfrm>
            <a:off x="76200" y="2514600"/>
            <a:ext cx="2667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International Filing Date</a:t>
            </a:r>
          </a:p>
        </p:txBody>
      </p:sp>
      <p:sp>
        <p:nvSpPr>
          <p:cNvPr id="1198101" name="Text Box 21"/>
          <p:cNvSpPr txBox="1">
            <a:spLocks noChangeArrowheads="1"/>
          </p:cNvSpPr>
          <p:nvPr/>
        </p:nvSpPr>
        <p:spPr bwMode="auto">
          <a:xfrm>
            <a:off x="76200" y="2209800"/>
            <a:ext cx="2667000" cy="287338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 b="1">
                <a:solidFill>
                  <a:schemeClr val="bg1"/>
                </a:solidFill>
              </a:rPr>
              <a:t>International Application Number</a:t>
            </a:r>
          </a:p>
        </p:txBody>
      </p:sp>
      <p:sp>
        <p:nvSpPr>
          <p:cNvPr id="1198102" name="Text Box 22"/>
          <p:cNvSpPr txBox="1">
            <a:spLocks noChangeArrowheads="1"/>
          </p:cNvSpPr>
          <p:nvPr/>
        </p:nvSpPr>
        <p:spPr bwMode="auto">
          <a:xfrm>
            <a:off x="0" y="1477963"/>
            <a:ext cx="2667000" cy="287337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 b="1">
                <a:solidFill>
                  <a:schemeClr val="bg1"/>
                </a:solidFill>
              </a:rPr>
              <a:t>International Publication date</a:t>
            </a:r>
            <a:endParaRPr lang="en-US" altLang="en-US" sz="1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103" name="Oval 23"/>
          <p:cNvSpPr>
            <a:spLocks noChangeArrowheads="1"/>
          </p:cNvSpPr>
          <p:nvPr/>
        </p:nvSpPr>
        <p:spPr bwMode="auto">
          <a:xfrm>
            <a:off x="2971800" y="2438400"/>
            <a:ext cx="1600200" cy="2286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04" name="Oval 24"/>
          <p:cNvSpPr>
            <a:spLocks noChangeArrowheads="1"/>
          </p:cNvSpPr>
          <p:nvPr/>
        </p:nvSpPr>
        <p:spPr bwMode="auto">
          <a:xfrm>
            <a:off x="2971800" y="3124200"/>
            <a:ext cx="1676400" cy="1524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05" name="Oval 25"/>
          <p:cNvSpPr>
            <a:spLocks noChangeArrowheads="1"/>
          </p:cNvSpPr>
          <p:nvPr/>
        </p:nvSpPr>
        <p:spPr bwMode="auto">
          <a:xfrm>
            <a:off x="2971800" y="3276600"/>
            <a:ext cx="1676400" cy="1524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06" name="AutoShape 26"/>
          <p:cNvSpPr>
            <a:spLocks noGrp="1" noChangeArrowheads="1"/>
          </p:cNvSpPr>
          <p:nvPr>
            <p:ph type="title"/>
          </p:nvPr>
        </p:nvSpPr>
        <p:spPr>
          <a:xfrm>
            <a:off x="508000" y="0"/>
            <a:ext cx="7772400" cy="1143000"/>
          </a:xfrm>
        </p:spPr>
        <p:txBody>
          <a:bodyPr/>
          <a:lstStyle/>
          <a:p>
            <a:r>
              <a:rPr lang="en-US" altLang="en-US" sz="2800">
                <a:solidFill>
                  <a:schemeClr val="tx1"/>
                </a:solidFill>
              </a:rPr>
              <a:t>Patent Information:</a:t>
            </a:r>
            <a:br>
              <a:rPr lang="en-US" altLang="en-US" sz="2800">
                <a:solidFill>
                  <a:schemeClr val="tx1"/>
                </a:solidFill>
              </a:rPr>
            </a:br>
            <a:r>
              <a:rPr lang="en-US" altLang="en-US" sz="2800">
                <a:solidFill>
                  <a:schemeClr val="tx1"/>
                </a:solidFill>
              </a:rPr>
              <a:t>PCT Publication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198107" name="Oval 27"/>
          <p:cNvSpPr>
            <a:spLocks noChangeArrowheads="1"/>
          </p:cNvSpPr>
          <p:nvPr/>
        </p:nvSpPr>
        <p:spPr bwMode="auto">
          <a:xfrm>
            <a:off x="4724400" y="2971800"/>
            <a:ext cx="1371600" cy="12192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08" name="Text Box 28"/>
          <p:cNvSpPr txBox="1">
            <a:spLocks noChangeArrowheads="1"/>
          </p:cNvSpPr>
          <p:nvPr/>
        </p:nvSpPr>
        <p:spPr bwMode="auto">
          <a:xfrm>
            <a:off x="6248400" y="2239963"/>
            <a:ext cx="2667000" cy="287337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 b="1">
                <a:solidFill>
                  <a:schemeClr val="bg1"/>
                </a:solidFill>
              </a:rPr>
              <a:t>International Publication Number</a:t>
            </a:r>
            <a:endParaRPr lang="en-US" altLang="en-US" sz="1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109" name="Text Box 29"/>
          <p:cNvSpPr txBox="1">
            <a:spLocks noChangeArrowheads="1"/>
          </p:cNvSpPr>
          <p:nvPr/>
        </p:nvSpPr>
        <p:spPr bwMode="auto">
          <a:xfrm>
            <a:off x="76200" y="1858963"/>
            <a:ext cx="2667000" cy="287337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 b="1">
                <a:solidFill>
                  <a:schemeClr val="bg1"/>
                </a:solidFill>
              </a:rPr>
              <a:t>International Patent Classification</a:t>
            </a:r>
            <a:endParaRPr lang="en-US" altLang="en-US" sz="1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110" name="Text Box 30"/>
          <p:cNvSpPr txBox="1">
            <a:spLocks noChangeArrowheads="1"/>
          </p:cNvSpPr>
          <p:nvPr/>
        </p:nvSpPr>
        <p:spPr bwMode="auto">
          <a:xfrm>
            <a:off x="76200" y="2895600"/>
            <a:ext cx="2667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Filing Language</a:t>
            </a:r>
          </a:p>
        </p:txBody>
      </p:sp>
      <p:sp>
        <p:nvSpPr>
          <p:cNvPr id="1198111" name="Text Box 31"/>
          <p:cNvSpPr txBox="1">
            <a:spLocks noChangeArrowheads="1"/>
          </p:cNvSpPr>
          <p:nvPr/>
        </p:nvSpPr>
        <p:spPr bwMode="auto">
          <a:xfrm>
            <a:off x="76200" y="3276600"/>
            <a:ext cx="2667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Publication Language</a:t>
            </a:r>
          </a:p>
        </p:txBody>
      </p:sp>
      <p:sp>
        <p:nvSpPr>
          <p:cNvPr id="1198112" name="Text Box 32"/>
          <p:cNvSpPr txBox="1">
            <a:spLocks noChangeArrowheads="1"/>
          </p:cNvSpPr>
          <p:nvPr/>
        </p:nvSpPr>
        <p:spPr bwMode="auto">
          <a:xfrm>
            <a:off x="76200" y="4038600"/>
            <a:ext cx="2667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Applicant </a:t>
            </a:r>
          </a:p>
        </p:txBody>
      </p:sp>
      <p:sp>
        <p:nvSpPr>
          <p:cNvPr id="1198113" name="Line 33"/>
          <p:cNvSpPr>
            <a:spLocks noChangeShapeType="1"/>
          </p:cNvSpPr>
          <p:nvPr/>
        </p:nvSpPr>
        <p:spPr bwMode="auto">
          <a:xfrm>
            <a:off x="2743200" y="1600200"/>
            <a:ext cx="533400" cy="9144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14" name="Oval 34"/>
          <p:cNvSpPr>
            <a:spLocks noChangeArrowheads="1"/>
          </p:cNvSpPr>
          <p:nvPr/>
        </p:nvSpPr>
        <p:spPr bwMode="auto">
          <a:xfrm>
            <a:off x="3048000" y="2667000"/>
            <a:ext cx="1600200" cy="152400"/>
          </a:xfrm>
          <a:prstGeom prst="ellips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15" name="Line 35"/>
          <p:cNvSpPr>
            <a:spLocks noChangeShapeType="1"/>
          </p:cNvSpPr>
          <p:nvPr/>
        </p:nvSpPr>
        <p:spPr bwMode="auto">
          <a:xfrm>
            <a:off x="2743200" y="2057400"/>
            <a:ext cx="304800" cy="6858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16" name="Line 36"/>
          <p:cNvSpPr>
            <a:spLocks noChangeShapeType="1"/>
          </p:cNvSpPr>
          <p:nvPr/>
        </p:nvSpPr>
        <p:spPr bwMode="auto">
          <a:xfrm>
            <a:off x="2743200" y="2362200"/>
            <a:ext cx="228600" cy="5334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17" name="Line 37"/>
          <p:cNvSpPr>
            <a:spLocks noChangeShapeType="1"/>
          </p:cNvSpPr>
          <p:nvPr/>
        </p:nvSpPr>
        <p:spPr bwMode="auto">
          <a:xfrm>
            <a:off x="2743200" y="3048000"/>
            <a:ext cx="304800" cy="1524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18" name="Line 38"/>
          <p:cNvSpPr>
            <a:spLocks noChangeShapeType="1"/>
          </p:cNvSpPr>
          <p:nvPr/>
        </p:nvSpPr>
        <p:spPr bwMode="auto">
          <a:xfrm>
            <a:off x="2743200" y="2743200"/>
            <a:ext cx="228600" cy="3048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19" name="Line 39"/>
          <p:cNvSpPr>
            <a:spLocks noChangeShapeType="1"/>
          </p:cNvSpPr>
          <p:nvPr/>
        </p:nvSpPr>
        <p:spPr bwMode="auto">
          <a:xfrm flipV="1">
            <a:off x="2819400" y="3352800"/>
            <a:ext cx="2286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0" name="Line 40"/>
          <p:cNvSpPr>
            <a:spLocks noChangeShapeType="1"/>
          </p:cNvSpPr>
          <p:nvPr/>
        </p:nvSpPr>
        <p:spPr bwMode="auto">
          <a:xfrm flipV="1">
            <a:off x="2743200" y="3352800"/>
            <a:ext cx="228600" cy="762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1" name="Line 41"/>
          <p:cNvSpPr>
            <a:spLocks noChangeShapeType="1"/>
          </p:cNvSpPr>
          <p:nvPr/>
        </p:nvSpPr>
        <p:spPr bwMode="auto">
          <a:xfrm flipV="1">
            <a:off x="2743200" y="3581400"/>
            <a:ext cx="228600" cy="2286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2" name="Text Box 42"/>
          <p:cNvSpPr txBox="1">
            <a:spLocks noChangeArrowheads="1"/>
          </p:cNvSpPr>
          <p:nvPr/>
        </p:nvSpPr>
        <p:spPr bwMode="auto">
          <a:xfrm>
            <a:off x="0" y="4419600"/>
            <a:ext cx="2667000" cy="317500"/>
          </a:xfrm>
          <a:prstGeom prst="rect">
            <a:avLst/>
          </a:prstGeom>
          <a:solidFill>
            <a:schemeClr val="tx1"/>
          </a:solidFill>
          <a:ln w="12700" cap="sq">
            <a:solidFill>
              <a:srgbClr val="CC33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</a:rPr>
              <a:t> Inventor</a:t>
            </a:r>
          </a:p>
        </p:txBody>
      </p:sp>
      <p:sp>
        <p:nvSpPr>
          <p:cNvPr id="1198123" name="Line 43"/>
          <p:cNvSpPr>
            <a:spLocks noChangeShapeType="1"/>
          </p:cNvSpPr>
          <p:nvPr/>
        </p:nvSpPr>
        <p:spPr bwMode="auto">
          <a:xfrm flipV="1">
            <a:off x="2743200" y="3810000"/>
            <a:ext cx="228600" cy="3810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4" name="Line 44"/>
          <p:cNvSpPr>
            <a:spLocks noChangeShapeType="1"/>
          </p:cNvSpPr>
          <p:nvPr/>
        </p:nvSpPr>
        <p:spPr bwMode="auto">
          <a:xfrm flipV="1">
            <a:off x="2743200" y="4114800"/>
            <a:ext cx="228600" cy="4572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5" name="Line 45"/>
          <p:cNvSpPr>
            <a:spLocks noChangeShapeType="1"/>
          </p:cNvSpPr>
          <p:nvPr/>
        </p:nvSpPr>
        <p:spPr bwMode="auto">
          <a:xfrm flipV="1">
            <a:off x="2362200" y="4495800"/>
            <a:ext cx="685800" cy="5334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6" name="Line 46"/>
          <p:cNvSpPr>
            <a:spLocks noChangeShapeType="1"/>
          </p:cNvSpPr>
          <p:nvPr/>
        </p:nvSpPr>
        <p:spPr bwMode="auto">
          <a:xfrm flipV="1">
            <a:off x="2514600" y="5410200"/>
            <a:ext cx="304800" cy="762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7" name="Line 47"/>
          <p:cNvSpPr>
            <a:spLocks noChangeShapeType="1"/>
          </p:cNvSpPr>
          <p:nvPr/>
        </p:nvSpPr>
        <p:spPr bwMode="auto">
          <a:xfrm flipV="1">
            <a:off x="5943600" y="2286000"/>
            <a:ext cx="228600" cy="2286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8" name="Line 48"/>
          <p:cNvSpPr>
            <a:spLocks noChangeShapeType="1"/>
          </p:cNvSpPr>
          <p:nvPr/>
        </p:nvSpPr>
        <p:spPr bwMode="auto">
          <a:xfrm>
            <a:off x="6019800" y="2819400"/>
            <a:ext cx="685800" cy="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29" name="Line 49"/>
          <p:cNvSpPr>
            <a:spLocks noChangeShapeType="1"/>
          </p:cNvSpPr>
          <p:nvPr/>
        </p:nvSpPr>
        <p:spPr bwMode="auto">
          <a:xfrm>
            <a:off x="6096000" y="3505200"/>
            <a:ext cx="304800" cy="15240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8130" name="Line 50"/>
          <p:cNvSpPr>
            <a:spLocks noChangeShapeType="1"/>
          </p:cNvSpPr>
          <p:nvPr/>
        </p:nvSpPr>
        <p:spPr bwMode="auto">
          <a:xfrm>
            <a:off x="6019800" y="5410200"/>
            <a:ext cx="762000" cy="0"/>
          </a:xfrm>
          <a:prstGeom prst="line">
            <a:avLst/>
          </a:prstGeom>
          <a:noFill/>
          <a:ln w="12700" cap="sq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4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62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PATENT FILING AND GRANTING PROCEDURES</a:t>
            </a:r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endParaRPr lang="en-GB" sz="3200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altLang="en-US" sz="3200" b="1" dirty="0">
                <a:solidFill>
                  <a:srgbClr val="7030A0"/>
                </a:solidFill>
                <a:latin typeface="Calibri Light" panose="020F0302020204030204" pitchFamily="34" charset="0"/>
              </a:rPr>
              <a:t>Based </a:t>
            </a: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on Patent </a:t>
            </a:r>
            <a:r>
              <a:rPr lang="en-GB" altLang="en-US" sz="3200" b="1" dirty="0">
                <a:solidFill>
                  <a:srgbClr val="7030A0"/>
                </a:solidFill>
                <a:latin typeface="Calibri Light" panose="020F0302020204030204" pitchFamily="34" charset="0"/>
              </a:rPr>
              <a:t>law and </a:t>
            </a: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regulations in Kenya:</a:t>
            </a:r>
            <a:endParaRPr lang="en-GB" altLang="en-US" sz="32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Industrial Property Act</a:t>
            </a:r>
            <a:endParaRPr lang="en-GB" altLang="en-US" sz="32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Industrial </a:t>
            </a:r>
            <a:r>
              <a:rPr lang="en-GB" altLang="en-US" sz="32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Property </a:t>
            </a: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Regulations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Administrative Instructions</a:t>
            </a:r>
            <a:endParaRPr lang="en-GB" altLang="en-US" sz="32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Guidelines </a:t>
            </a:r>
            <a:r>
              <a:rPr lang="en-GB" altLang="en-US" sz="3200" b="1" dirty="0">
                <a:solidFill>
                  <a:srgbClr val="7030A0"/>
                </a:solidFill>
                <a:latin typeface="Calibri Light" panose="020F0302020204030204" pitchFamily="34" charset="0"/>
              </a:rPr>
              <a:t>for </a:t>
            </a:r>
            <a:r>
              <a:rPr lang="en-GB" altLang="en-US" sz="32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Examination-KIPI 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07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Industrial Property Act </a:t>
            </a:r>
            <a:endParaRPr lang="en-GB" sz="3200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Adopted in 2001</a:t>
            </a:r>
          </a:p>
          <a:p>
            <a:pPr marL="0" indent="0">
              <a:buNone/>
            </a:pPr>
            <a:endParaRPr lang="en-US" altLang="en-US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Empowers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KIPI) to: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grant patents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r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egister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utility models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register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industrial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designs</a:t>
            </a:r>
            <a:endParaRPr lang="en-GB" altLang="en-US" sz="2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43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Filing of patent applications</a:t>
            </a:r>
            <a:endParaRPr lang="en-GB" sz="3200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Types of Applications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National (local)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ARIPO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(Regional)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PCT (International)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Foreign Direct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F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iling</a:t>
            </a:r>
          </a:p>
          <a:p>
            <a:pPr marL="0" indent="0">
              <a:buNone/>
            </a:pPr>
            <a:r>
              <a:rPr lang="en-US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KIPI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acts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as a receiving office (RO) under the PCT </a:t>
            </a:r>
            <a:endParaRPr lang="en-US" altLang="en-US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7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1"/>
            <a:ext cx="8153400" cy="792089"/>
          </a:xfrm>
        </p:spPr>
        <p:txBody>
          <a:bodyPr>
            <a:normAutofit/>
          </a:bodyPr>
          <a:lstStyle/>
          <a:p>
            <a:r>
              <a:rPr lang="en-US" altLang="en-US" sz="3200" dirty="0" smtClean="0">
                <a:solidFill>
                  <a:srgbClr val="FF0000"/>
                </a:solidFill>
                <a:latin typeface="+mn-lt"/>
              </a:rPr>
              <a:t>  </a:t>
            </a:r>
            <a:r>
              <a:rPr lang="en-US" altLang="en-US" sz="32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PATENT DOCUMENT</a:t>
            </a:r>
            <a:endParaRPr lang="en-GB" sz="3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052736"/>
            <a:ext cx="8153400" cy="5043264"/>
          </a:xfrm>
        </p:spPr>
        <p:txBody>
          <a:bodyPr>
            <a:normAutofit/>
          </a:bodyPr>
          <a:lstStyle/>
          <a:p>
            <a:endParaRPr lang="en-US" altLang="en-US" sz="2400" dirty="0" smtClean="0">
              <a:solidFill>
                <a:srgbClr val="00B050"/>
              </a:solidFill>
            </a:endParaRPr>
          </a:p>
          <a:p>
            <a:r>
              <a:rPr lang="en-US" sz="3200" dirty="0" smtClean="0"/>
              <a:t>Patent </a:t>
            </a:r>
            <a:r>
              <a:rPr lang="en-US" sz="3200" dirty="0"/>
              <a:t>document comprises all information </a:t>
            </a:r>
            <a:r>
              <a:rPr lang="en-US" sz="3200" dirty="0" smtClean="0"/>
              <a:t>which:</a:t>
            </a:r>
            <a:endParaRPr lang="en-US" sz="3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/>
              <a:t>Has been published in a patent document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dirty="0"/>
              <a:t>Can be derived from analyzing patent filing statistics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01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Filing of patent applications</a:t>
            </a:r>
            <a:endParaRPr lang="en-GB" sz="3200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altLang="en-US" sz="2800" dirty="0">
                <a:solidFill>
                  <a:srgbClr val="0070C0"/>
                </a:solidFill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Who can file: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The applicant or 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Authorized representative of the applicant 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238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Contents of </a:t>
            </a:r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a Patent </a:t>
            </a:r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Application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>
                <a:solidFill>
                  <a:srgbClr val="0070C0"/>
                </a:solidFill>
              </a:rPr>
              <a:t> </a:t>
            </a:r>
            <a:endParaRPr lang="en-GB" alt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 request-IP Form 3</a:t>
            </a:r>
            <a:endParaRPr lang="en-GB" altLang="en-US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description;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One or more claims;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One or more drawings (where necessary);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An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abstract;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Sequence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listing (where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necessary)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164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Examination of Application on Filing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Upon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receipt </a:t>
            </a: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of an 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application, </a:t>
            </a: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it is  examined by the office and accorded a receiving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date </a:t>
            </a: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(RD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Filing Date (FD) given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if application documents contain: </a:t>
            </a:r>
            <a:endParaRPr lang="en-GB" altLang="en-US" sz="30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 request, </a:t>
            </a:r>
            <a:endParaRPr lang="en-GB" altLang="en-US" sz="30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description and </a:t>
            </a:r>
            <a:endParaRPr lang="en-GB" altLang="en-US" sz="30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One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or more claims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If FD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requirements </a:t>
            </a: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NOT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met, applicant invited to correct deficiencies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FD 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requirements met, </a:t>
            </a: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receiving date becomes the FD</a:t>
            </a:r>
            <a:r>
              <a:rPr lang="en-GB" altLang="en-US" sz="3000" b="1" dirty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30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and the applicant is notified.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326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Formality Examination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Once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FD has been accorded, the Office checks compliance with provisions governing: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Form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and content of application, the description, claims, declaration of priority, authorization of representative and fees to be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paid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Formal requirements not met,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applicant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invited to correct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the defects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Formal requirements met, applicant notified of compliance with formal requirements 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5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Publication of </a:t>
            </a:r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Patent </a:t>
            </a:r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Application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Application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published promptly after expiry of 18 months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from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filing date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or</a:t>
            </a:r>
          </a:p>
          <a:p>
            <a:pPr marL="0" indent="0">
              <a:buNone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   if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priority is claimed, from the priority date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Application withdrawn or abandoned before expiry of 18 months from filing date not published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No re-publication of PCT applications entering national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phase, Why?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Publication would have been done by the International Bureau of WIPO (IB) during the international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phase.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623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Substantive Examination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Substantive examination not automatic after filing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Carried out upon request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Request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should be filed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within 3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years from the date of filing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In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addition to request for examination, possible to request for expedited / accelerated examination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212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Search and Search Report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Search performed to establish relevant prior art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Search conducted  on the basis of the claims, with due regard to the description and drawings if any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Search report drawn upon conclusion of the 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Search report indicates prior art documents considered necessary for evaluation of novelty and inventive step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00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Substantive examination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Carried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out to determine whether the invention meets patentability requirements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Patentability requirements: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Novelty (new)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Inventive step (non-obvious)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and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Industrial applicability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Other matters considered: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Exclusions from patentability, unity of invention, sufficiency of  disclosure, public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order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and morality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449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Substantive examination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GB" altLang="en-US" sz="2800" dirty="0" smtClean="0">
              <a:solidFill>
                <a:srgbClr val="0070C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Patentability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requirements not met,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applicant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notified of  non-compliance and invited to submit observations and or  amendments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Patentability requirements met,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applicant notified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of decision to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grant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45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06" y="281622"/>
            <a:ext cx="8153400" cy="9906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Grant and </a:t>
            </a:r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Publication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Notification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of decision to grant,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is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subject to payment of grant and publication fees: </a:t>
            </a:r>
            <a:endParaRPr lang="en-GB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patent granted;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certificate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of grant and copy of patent issued to Applicant;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reference to grant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is published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in the </a:t>
            </a: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KIPI Journal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altLang="en-US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patent recorded in the Patents Register; </a:t>
            </a:r>
            <a:endParaRPr lang="en-US" altLang="en-US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24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+mn-lt"/>
              </a:rPr>
              <a:t>  PATENT DOCUMENT</a:t>
            </a:r>
            <a:r>
              <a:rPr lang="en-GB" sz="32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            </a:t>
            </a:r>
            <a:endParaRPr lang="en-GB" sz="3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Patent document includes: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Technical </a:t>
            </a:r>
            <a:r>
              <a:rPr lang="en-US" sz="3200" b="1" dirty="0" smtClean="0">
                <a:solidFill>
                  <a:srgbClr val="002060"/>
                </a:solidFill>
              </a:rPr>
              <a:t>information</a:t>
            </a:r>
            <a:r>
              <a:rPr lang="en-US" sz="3200" dirty="0" smtClean="0"/>
              <a:t>-from the </a:t>
            </a:r>
            <a:r>
              <a:rPr lang="en-US" sz="3200" dirty="0"/>
              <a:t>description and drawings of the </a:t>
            </a:r>
            <a:r>
              <a:rPr lang="en-US" sz="3200" dirty="0" smtClean="0"/>
              <a:t>invention</a:t>
            </a:r>
            <a:endParaRPr lang="en-US" sz="3200" dirty="0"/>
          </a:p>
          <a:p>
            <a:r>
              <a:rPr lang="en-US" sz="3200" b="1" dirty="0">
                <a:solidFill>
                  <a:srgbClr val="002060"/>
                </a:solidFill>
              </a:rPr>
              <a:t>Legal information</a:t>
            </a:r>
            <a:r>
              <a:rPr lang="en-US" sz="3200" dirty="0"/>
              <a:t>- from the patent claims defining the </a:t>
            </a:r>
            <a:r>
              <a:rPr lang="en-US" sz="3200" dirty="0" smtClean="0"/>
              <a:t>scope </a:t>
            </a:r>
            <a:r>
              <a:rPr lang="en-US" sz="3200" dirty="0"/>
              <a:t>of the patent and</a:t>
            </a:r>
          </a:p>
          <a:p>
            <a:pPr marL="0" lvl="0" indent="0">
              <a:buNone/>
            </a:pPr>
            <a:r>
              <a:rPr lang="en-US" sz="3200" dirty="0" smtClean="0"/>
              <a:t>                               - from </a:t>
            </a:r>
            <a:r>
              <a:rPr lang="en-US" sz="3200" dirty="0"/>
              <a:t>its legal status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Business-relevant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2060"/>
                </a:solidFill>
              </a:rPr>
              <a:t>information</a:t>
            </a:r>
            <a:r>
              <a:rPr lang="en-US" sz="3200" dirty="0">
                <a:solidFill>
                  <a:srgbClr val="002060"/>
                </a:solidFill>
              </a:rPr>
              <a:t>-</a:t>
            </a:r>
            <a:r>
              <a:rPr lang="en-US" sz="3200" dirty="0"/>
              <a:t> from reference data </a:t>
            </a:r>
            <a:r>
              <a:rPr lang="en-US" sz="3200" dirty="0" smtClean="0"/>
              <a:t>identifying the </a:t>
            </a:r>
            <a:r>
              <a:rPr lang="en-US" sz="3200" dirty="0"/>
              <a:t>inventor, </a:t>
            </a:r>
            <a:r>
              <a:rPr lang="en-US" sz="3200" dirty="0" smtClean="0"/>
              <a:t>date </a:t>
            </a:r>
            <a:r>
              <a:rPr lang="en-US" sz="3200" dirty="0"/>
              <a:t>of </a:t>
            </a:r>
            <a:r>
              <a:rPr lang="en-US" sz="3200" dirty="0" smtClean="0"/>
              <a:t>filing,             </a:t>
            </a:r>
            <a:r>
              <a:rPr lang="en-US" sz="3200" dirty="0"/>
              <a:t>country of origin </a:t>
            </a:r>
            <a:r>
              <a:rPr lang="en-US" sz="3200" dirty="0" smtClean="0"/>
              <a:t>etc.</a:t>
            </a:r>
            <a:endParaRPr lang="en-US" sz="3200" dirty="0"/>
          </a:p>
          <a:p>
            <a:pPr marL="457200" lvl="1" indent="-457200">
              <a:buFont typeface="Wingdings" panose="05000000000000000000" pitchFamily="2" charset="2"/>
              <a:buChar char="q"/>
              <a:defRPr/>
            </a:pPr>
            <a:endParaRPr lang="en-US" altLang="en-US" sz="24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7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Effect </a:t>
            </a:r>
            <a:r>
              <a:rPr lang="en-GB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of KIPI Patent </a:t>
            </a:r>
            <a:endParaRPr lang="en-GB" sz="3200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Provided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it is maintained, patent granted by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KIPI is enforceable within the territory of Kenya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under the applicable national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law</a:t>
            </a: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Patent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is subject to applicable national law </a:t>
            </a:r>
            <a:endParaRPr lang="en-GB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Duration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of a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patent - 20 years from filing date</a:t>
            </a:r>
          </a:p>
        </p:txBody>
      </p:sp>
    </p:spTree>
    <p:extLst>
      <p:ext uri="{BB962C8B-B14F-4D97-AF65-F5344CB8AC3E}">
        <p14:creationId xmlns:p14="http://schemas.microsoft.com/office/powerpoint/2010/main" val="3260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Renewal Fees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72222"/>
            <a:ext cx="8153400" cy="482377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7030A0"/>
                </a:solidFill>
                <a:latin typeface="Calibri" panose="020F0502020204030204" pitchFamily="34" charset="0"/>
              </a:rPr>
              <a:t>Annuity fees required to be paid in respect of </a:t>
            </a:r>
            <a:r>
              <a:rPr lang="en-GB" sz="28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a patent </a:t>
            </a:r>
            <a:r>
              <a:rPr lang="en-GB" sz="2800" dirty="0">
                <a:solidFill>
                  <a:srgbClr val="7030A0"/>
                </a:solidFill>
                <a:latin typeface="Calibri" panose="020F0502020204030204" pitchFamily="34" charset="0"/>
              </a:rPr>
              <a:t>application </a:t>
            </a:r>
            <a:endParaRPr lang="en-GB" sz="2800" dirty="0" smtClean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en-GB" sz="2800" dirty="0">
                <a:solidFill>
                  <a:srgbClr val="7030A0"/>
                </a:solidFill>
                <a:latin typeface="Calibri" panose="020F0502020204030204" pitchFamily="34" charset="0"/>
              </a:rPr>
              <a:t>Fees fall due on the eve of each anniversary of the date of filing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en-GB" sz="2800" dirty="0">
                <a:solidFill>
                  <a:srgbClr val="7030A0"/>
                </a:solidFill>
                <a:latin typeface="Calibri" panose="020F0502020204030204" pitchFamily="34" charset="0"/>
              </a:rPr>
              <a:t>Fees may still be validly paid up to 6 months after due date, provided that a surcharge of the belated renewal fee is paid within the same period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en-GB" sz="2800" dirty="0">
                <a:solidFill>
                  <a:srgbClr val="7030A0"/>
                </a:solidFill>
                <a:latin typeface="Calibri" panose="020F0502020204030204" pitchFamily="34" charset="0"/>
              </a:rPr>
              <a:t>Failure to pay annuities and any additional fee due in time</a:t>
            </a:r>
            <a:r>
              <a:rPr lang="en-GB" sz="28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, result in </a:t>
            </a:r>
            <a:r>
              <a:rPr lang="en-GB" sz="2800" dirty="0">
                <a:solidFill>
                  <a:srgbClr val="7030A0"/>
                </a:solidFill>
                <a:latin typeface="Calibri" panose="020F0502020204030204" pitchFamily="34" charset="0"/>
              </a:rPr>
              <a:t>application </a:t>
            </a:r>
            <a:r>
              <a:rPr lang="en-GB" sz="28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being deemed </a:t>
            </a:r>
            <a:r>
              <a:rPr lang="en-GB" sz="2800" dirty="0">
                <a:solidFill>
                  <a:srgbClr val="7030A0"/>
                </a:solidFill>
                <a:latin typeface="Calibri" panose="020F0502020204030204" pitchFamily="34" charset="0"/>
              </a:rPr>
              <a:t>to be withdrawn / abandoned; patent deemed to lapse </a:t>
            </a:r>
          </a:p>
        </p:txBody>
      </p:sp>
    </p:spTree>
    <p:extLst>
      <p:ext uri="{BB962C8B-B14F-4D97-AF65-F5344CB8AC3E}">
        <p14:creationId xmlns:p14="http://schemas.microsoft.com/office/powerpoint/2010/main" val="4923712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Appeals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Appeals may be filed  before the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industrial property tribunal</a:t>
            </a:r>
            <a:endParaRPr lang="en-GB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The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tribunal</a:t>
            </a:r>
            <a:endParaRPr lang="en-GB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Considers and decides on any appeal lodged by the applicant;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Reviews any final administrative decision of the Office in relation to the implementation of the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IPA</a:t>
            </a:r>
            <a:endParaRPr lang="en-GB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The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Tribunal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decision is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not final, can </a:t>
            </a:r>
            <a:r>
              <a:rPr lang="en-GB" sz="2800" b="1" smtClean="0">
                <a:solidFill>
                  <a:srgbClr val="7030A0"/>
                </a:solidFill>
                <a:latin typeface="Calibri Light" panose="020F0302020204030204" pitchFamily="34" charset="0"/>
              </a:rPr>
              <a:t>be challenged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in high court</a:t>
            </a:r>
            <a:endParaRPr lang="en-GB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0504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sz="3200" b="1" dirty="0">
                <a:solidFill>
                  <a:srgbClr val="7030A0"/>
                </a:solidFill>
                <a:latin typeface="Calibri" panose="020F0502020204030204" pitchFamily="34" charset="0"/>
              </a:rPr>
              <a:t>Restoration of Rights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Loss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of rights due to applicant  or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to a  patent being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unable to observe a time limit </a:t>
            </a:r>
            <a:endParaRPr lang="en-GB" sz="2800" b="1" dirty="0" smtClean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Rights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could be </a:t>
            </a:r>
            <a:r>
              <a:rPr lang="en-GB" sz="28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restored </a:t>
            </a:r>
            <a:r>
              <a:rPr lang="en-GB" sz="2800" b="1" dirty="0">
                <a:solidFill>
                  <a:srgbClr val="7030A0"/>
                </a:solidFill>
                <a:latin typeface="Calibri Light" panose="020F0302020204030204" pitchFamily="34" charset="0"/>
              </a:rPr>
              <a:t>upon written request subject to meeting certain requirements </a:t>
            </a:r>
          </a:p>
        </p:txBody>
      </p:sp>
    </p:spTree>
    <p:extLst>
      <p:ext uri="{BB962C8B-B14F-4D97-AF65-F5344CB8AC3E}">
        <p14:creationId xmlns:p14="http://schemas.microsoft.com/office/powerpoint/2010/main" val="1426580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92088"/>
          </a:xfrm>
        </p:spPr>
        <p:txBody>
          <a:bodyPr>
            <a:normAutofit/>
          </a:bodyPr>
          <a:lstStyle/>
          <a:p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124744"/>
            <a:ext cx="8153400" cy="4971256"/>
          </a:xfrm>
        </p:spPr>
        <p:txBody>
          <a:bodyPr>
            <a:normAutofit/>
          </a:bodyPr>
          <a:lstStyle/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END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en-US" altLang="en-US" sz="3200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3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52128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PARTICULAR INFORMATION FOUND IN PATENT DOCUMENT</a:t>
            </a:r>
            <a:endParaRPr lang="en-GB" sz="28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124744"/>
            <a:ext cx="8153400" cy="497125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Applicant-</a:t>
            </a:r>
            <a:r>
              <a:rPr lang="en-US" dirty="0"/>
              <a:t> name of the individual or company applying to have a particular invention protected</a:t>
            </a:r>
          </a:p>
          <a:p>
            <a:r>
              <a:rPr lang="en-US" b="1" dirty="0" smtClean="0"/>
              <a:t>Inventor- </a:t>
            </a:r>
            <a:r>
              <a:rPr lang="en-US" dirty="0" smtClean="0"/>
              <a:t>name </a:t>
            </a:r>
            <a:r>
              <a:rPr lang="en-US" dirty="0"/>
              <a:t>of the person (s) who invented the new technology or developed the invention</a:t>
            </a:r>
          </a:p>
          <a:p>
            <a:r>
              <a:rPr lang="en-US" b="1" dirty="0" smtClean="0"/>
              <a:t>Description-</a:t>
            </a:r>
            <a:r>
              <a:rPr lang="en-US" dirty="0" smtClean="0"/>
              <a:t> Clear </a:t>
            </a:r>
            <a:r>
              <a:rPr lang="en-US" dirty="0"/>
              <a:t>and concise explanation of known existing technologies related to the new invention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And explanation of how this invention could be applied to solve problems not addressed by the existing technologies;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Specific embodiments of the new technology are also given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2800" dirty="0"/>
          </a:p>
          <a:p>
            <a:pPr>
              <a:buFont typeface="Wingdings" pitchFamily="2" charset="2"/>
              <a:buChar char="v"/>
              <a:defRPr/>
            </a:pPr>
            <a:endParaRPr lang="en-US" sz="2800" dirty="0"/>
          </a:p>
          <a:p>
            <a:pPr>
              <a:buFont typeface="Wingdings" pitchFamily="2" charset="2"/>
              <a:buChar char="v"/>
              <a:defRPr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7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648072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Arial" panose="020B0604020202020204" pitchFamily="34" charset="0"/>
              </a:rPr>
              <a:t>PARTICULAR INFORMATION FOUND IN PATENT DOCUMENT</a:t>
            </a: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908720"/>
            <a:ext cx="8153400" cy="5187280"/>
          </a:xfrm>
        </p:spPr>
        <p:txBody>
          <a:bodyPr>
            <a:normAutofit/>
          </a:bodyPr>
          <a:lstStyle/>
          <a:p>
            <a:r>
              <a:rPr lang="en-US" b="1" dirty="0"/>
              <a:t>Claims-</a:t>
            </a:r>
            <a:r>
              <a:rPr lang="en-US" dirty="0"/>
              <a:t> Legal definition of the subject matter which the applicant regards as his invention and for which protection is sought or </a:t>
            </a:r>
            <a:r>
              <a:rPr lang="en-US" dirty="0" smtClean="0"/>
              <a:t>granted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Each claim defines </a:t>
            </a:r>
            <a:r>
              <a:rPr lang="en-US" dirty="0" smtClean="0"/>
              <a:t>the scope of protection of an </a:t>
            </a:r>
            <a:r>
              <a:rPr lang="en-US" dirty="0"/>
              <a:t>invention and its unique </a:t>
            </a:r>
            <a:r>
              <a:rPr lang="en-US" dirty="0" smtClean="0"/>
              <a:t>features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Claims must be clear and concise and fully supported by the description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8012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Arial" panose="020B0604020202020204" pitchFamily="34" charset="0"/>
              </a:rPr>
              <a:t>PARTICULAR INFORMATION FOUND IN PATENT DOCUMENT</a:t>
            </a: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124744"/>
            <a:ext cx="8153400" cy="4971256"/>
          </a:xfrm>
        </p:spPr>
        <p:txBody>
          <a:bodyPr/>
          <a:lstStyle/>
          <a:p>
            <a:r>
              <a:rPr lang="en-US" b="1" dirty="0" smtClean="0"/>
              <a:t>Priority</a:t>
            </a:r>
            <a:r>
              <a:rPr lang="en-US" dirty="0" smtClean="0"/>
              <a:t> </a:t>
            </a:r>
            <a:r>
              <a:rPr lang="en-US" b="1" dirty="0"/>
              <a:t>filing-</a:t>
            </a:r>
            <a:r>
              <a:rPr lang="en-US" dirty="0"/>
              <a:t> Original first filing on the basis of which further successive national, regional or international filings can be made within the priority period of one year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Priority</a:t>
            </a:r>
            <a:r>
              <a:rPr lang="en-US" dirty="0"/>
              <a:t> </a:t>
            </a:r>
            <a:r>
              <a:rPr lang="en-US" b="1" dirty="0"/>
              <a:t>date</a:t>
            </a:r>
            <a:r>
              <a:rPr lang="en-US" dirty="0"/>
              <a:t> </a:t>
            </a:r>
            <a:r>
              <a:rPr lang="en-US" dirty="0" smtClean="0"/>
              <a:t>- Date </a:t>
            </a:r>
            <a:r>
              <a:rPr lang="en-US" dirty="0"/>
              <a:t>of the first filing from which the </a:t>
            </a:r>
            <a:r>
              <a:rPr lang="en-US" dirty="0" smtClean="0"/>
              <a:t>invention </a:t>
            </a:r>
            <a:r>
              <a:rPr lang="en-US" dirty="0"/>
              <a:t>is protected if the application is successful and from which the one-year priority period for further application starts,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28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2008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Arial" panose="020B0604020202020204" pitchFamily="34" charset="0"/>
              </a:rPr>
              <a:t>PARTICULAR INFORMATION FOUND IN PATENT DOCUMENT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980728"/>
            <a:ext cx="8153400" cy="5267478"/>
          </a:xfrm>
        </p:spPr>
        <p:txBody>
          <a:bodyPr>
            <a:normAutofit/>
          </a:bodyPr>
          <a:lstStyle/>
          <a:p>
            <a:r>
              <a:rPr lang="en-US" b="1" dirty="0"/>
              <a:t>Filing date</a:t>
            </a:r>
            <a:r>
              <a:rPr lang="en-US" dirty="0"/>
              <a:t> -date of submitting an individual patent application at a particular patent office, hence the date from which the invention is protected if the application is </a:t>
            </a:r>
            <a:r>
              <a:rPr lang="en-US" dirty="0" smtClean="0"/>
              <a:t>successful</a:t>
            </a:r>
          </a:p>
          <a:p>
            <a:endParaRPr lang="en-US" dirty="0"/>
          </a:p>
          <a:p>
            <a:r>
              <a:rPr lang="en-US" b="1" dirty="0"/>
              <a:t>Designated</a:t>
            </a:r>
            <a:r>
              <a:rPr lang="en-US" dirty="0"/>
              <a:t> </a:t>
            </a:r>
            <a:r>
              <a:rPr lang="en-US" b="1" dirty="0"/>
              <a:t>states-</a:t>
            </a:r>
            <a:r>
              <a:rPr lang="en-US" dirty="0"/>
              <a:t> if the application is regional or international, the countries to which the rights may be extended.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800" dirty="0" smtClean="0">
                <a:solidFill>
                  <a:srgbClr val="00B050"/>
                </a:solidFill>
              </a:rPr>
              <a:t> </a:t>
            </a:r>
            <a:endParaRPr lang="en-US" alt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34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560840" cy="648072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  <a:cs typeface="Arial" panose="020B0604020202020204" pitchFamily="34" charset="0"/>
              </a:rPr>
              <a:t>PARTICULAR INFORMATION FOUND IN PATENT DOCUMENT</a:t>
            </a:r>
            <a:endParaRPr lang="en-US" altLang="en-US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96752"/>
            <a:ext cx="8077200" cy="4752528"/>
          </a:xfrm>
        </p:spPr>
        <p:txBody>
          <a:bodyPr rtlCol="0">
            <a:normAutofit/>
          </a:bodyPr>
          <a:lstStyle/>
          <a:p>
            <a:r>
              <a:rPr lang="en-US" b="1" dirty="0"/>
              <a:t>Legal</a:t>
            </a:r>
            <a:r>
              <a:rPr lang="en-US" dirty="0"/>
              <a:t> </a:t>
            </a:r>
            <a:r>
              <a:rPr lang="en-US" b="1" dirty="0"/>
              <a:t>status-</a:t>
            </a:r>
            <a:r>
              <a:rPr lang="en-US" dirty="0"/>
              <a:t> indicates whether the patent has been granted or </a:t>
            </a:r>
            <a:r>
              <a:rPr lang="en-US" dirty="0" smtClean="0"/>
              <a:t>not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/>
              <a:t>If granted, the countries or regions in which the patent has been granted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/>
              <a:t>Whether it is still valid or has expired or been invalidated in a particular country or region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30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92088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rgbClr val="FF0000"/>
                </a:solidFill>
                <a:cs typeface="Arial" panose="020B0604020202020204" pitchFamily="34" charset="0"/>
              </a:rPr>
              <a:t>PARTICULAR INFORMATION FOUND IN PATENT DOCUMENT</a:t>
            </a:r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56230" y="1052736"/>
            <a:ext cx="81534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Citations</a:t>
            </a:r>
            <a:r>
              <a:rPr lang="en-US" dirty="0"/>
              <a:t> and </a:t>
            </a:r>
            <a:r>
              <a:rPr lang="en-US" b="1" dirty="0" smtClean="0"/>
              <a:t>references</a:t>
            </a:r>
          </a:p>
          <a:p>
            <a:pPr marL="0" indent="0">
              <a:buNone/>
            </a:pPr>
            <a:r>
              <a:rPr lang="en-US" dirty="0" smtClean="0"/>
              <a:t>Certain </a:t>
            </a:r>
            <a:r>
              <a:rPr lang="en-US" dirty="0"/>
              <a:t>patent documents also include references to related technology information </a:t>
            </a:r>
            <a:r>
              <a:rPr lang="en-US" dirty="0" smtClean="0"/>
              <a:t>uncovered </a:t>
            </a:r>
            <a:r>
              <a:rPr lang="en-US" dirty="0"/>
              <a:t>by the </a:t>
            </a:r>
            <a:r>
              <a:rPr lang="en-US" dirty="0">
                <a:solidFill>
                  <a:srgbClr val="7030A0"/>
                </a:solidFill>
              </a:rPr>
              <a:t>applicant</a:t>
            </a:r>
            <a:r>
              <a:rPr lang="en-US" dirty="0"/>
              <a:t> or </a:t>
            </a:r>
            <a:r>
              <a:rPr lang="en-US" dirty="0">
                <a:solidFill>
                  <a:srgbClr val="7030A0"/>
                </a:solidFill>
              </a:rPr>
              <a:t>patent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examiner</a:t>
            </a:r>
            <a:r>
              <a:rPr lang="en-US" dirty="0"/>
              <a:t> during patent granting procedure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These references and citations include both patent and </a:t>
            </a:r>
            <a:r>
              <a:rPr lang="en-US" dirty="0" smtClean="0"/>
              <a:t>non-patent </a:t>
            </a:r>
            <a:r>
              <a:rPr lang="en-US" dirty="0"/>
              <a:t>documents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16781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pi templat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kipi template</Template>
  <TotalTime>2234</TotalTime>
  <Words>1439</Words>
  <Application>Microsoft Office PowerPoint</Application>
  <PresentationFormat>On-screen Show (4:3)</PresentationFormat>
  <Paragraphs>254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Dotum</vt:lpstr>
      <vt:lpstr>Gulim</vt:lpstr>
      <vt:lpstr>HY헤드라인M</vt:lpstr>
      <vt:lpstr>Times New Roman</vt:lpstr>
      <vt:lpstr>Tw Cen MT</vt:lpstr>
      <vt:lpstr>Wingdings</vt:lpstr>
      <vt:lpstr>Wingdings 2</vt:lpstr>
      <vt:lpstr>Wingdings 3</vt:lpstr>
      <vt:lpstr>kipi template</vt:lpstr>
      <vt:lpstr>       INTRODUCTION TO PATENT DOCUMENT</vt:lpstr>
      <vt:lpstr>  PATENT DOCUMENT</vt:lpstr>
      <vt:lpstr>  PATENT DOCUMENT             </vt:lpstr>
      <vt:lpstr>PARTICULAR INFORMATION FOUND IN PATENT DOCUMENT</vt:lpstr>
      <vt:lpstr>PARTICULAR INFORMATION FOUND IN PATENT DOCUMENT</vt:lpstr>
      <vt:lpstr>PARTICULAR INFORMATION FOUND IN PATENT DOCUMENT</vt:lpstr>
      <vt:lpstr>PARTICULAR INFORMATION FOUND IN PATENT DOCUMENT</vt:lpstr>
      <vt:lpstr>PARTICULAR INFORMATION FOUND IN PATENT DOCUMENT</vt:lpstr>
      <vt:lpstr>PARTICULAR INFORMATION FOUND IN PATENT DOCUMENT</vt:lpstr>
      <vt:lpstr>PARTICULAR INFORMATION FOUND IN PATENT DOCUMENT</vt:lpstr>
      <vt:lpstr>PARTICULAR INFORMATION FOUND IN PATENT DOCUMENT</vt:lpstr>
      <vt:lpstr>Patent Application Document </vt:lpstr>
      <vt:lpstr>Patent Documents</vt:lpstr>
      <vt:lpstr>US publication</vt:lpstr>
      <vt:lpstr>Patent Information: PCT Publication</vt:lpstr>
      <vt:lpstr>PowerPoint Presentation</vt:lpstr>
      <vt:lpstr> PATENT FILING AND GRANTING PROCEDURES </vt:lpstr>
      <vt:lpstr>Industrial Property Act </vt:lpstr>
      <vt:lpstr>Filing of patent applications</vt:lpstr>
      <vt:lpstr>Filing of patent applications</vt:lpstr>
      <vt:lpstr>Contents of a Patent Application </vt:lpstr>
      <vt:lpstr>Examination of Application on Filing </vt:lpstr>
      <vt:lpstr>Formality Examination </vt:lpstr>
      <vt:lpstr>Publication of Patent Application </vt:lpstr>
      <vt:lpstr>Substantive Examination </vt:lpstr>
      <vt:lpstr>Search and Search Report </vt:lpstr>
      <vt:lpstr>Substantive examination</vt:lpstr>
      <vt:lpstr>Substantive examination </vt:lpstr>
      <vt:lpstr>Grant and Publication </vt:lpstr>
      <vt:lpstr>Effect of KIPI Patent </vt:lpstr>
      <vt:lpstr>Renewal Fees </vt:lpstr>
      <vt:lpstr>Appeals</vt:lpstr>
      <vt:lpstr> Restoration of Rights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dnjuguna</dc:creator>
  <cp:lastModifiedBy>User</cp:lastModifiedBy>
  <cp:revision>201</cp:revision>
  <cp:lastPrinted>2017-03-08T06:51:57Z</cp:lastPrinted>
  <dcterms:created xsi:type="dcterms:W3CDTF">2013-10-16T06:45:07Z</dcterms:created>
  <dcterms:modified xsi:type="dcterms:W3CDTF">2021-08-20T04:54:09Z</dcterms:modified>
</cp:coreProperties>
</file>